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9"/>
  </p:notesMasterIdLst>
  <p:handoutMasterIdLst>
    <p:handoutMasterId r:id="rId80"/>
  </p:handoutMasterIdLst>
  <p:sldIdLst>
    <p:sldId id="256" r:id="rId2"/>
    <p:sldId id="280" r:id="rId3"/>
    <p:sldId id="369" r:id="rId4"/>
    <p:sldId id="370" r:id="rId5"/>
    <p:sldId id="371" r:id="rId6"/>
    <p:sldId id="381" r:id="rId7"/>
    <p:sldId id="382" r:id="rId8"/>
    <p:sldId id="372" r:id="rId9"/>
    <p:sldId id="380" r:id="rId10"/>
    <p:sldId id="373" r:id="rId11"/>
    <p:sldId id="374" r:id="rId12"/>
    <p:sldId id="383" r:id="rId13"/>
    <p:sldId id="375" r:id="rId14"/>
    <p:sldId id="376" r:id="rId15"/>
    <p:sldId id="384" r:id="rId16"/>
    <p:sldId id="377" r:id="rId17"/>
    <p:sldId id="385" r:id="rId18"/>
    <p:sldId id="378" r:id="rId19"/>
    <p:sldId id="379" r:id="rId20"/>
    <p:sldId id="334" r:id="rId21"/>
    <p:sldId id="325" r:id="rId22"/>
    <p:sldId id="322" r:id="rId23"/>
    <p:sldId id="312" r:id="rId24"/>
    <p:sldId id="386" r:id="rId25"/>
    <p:sldId id="387" r:id="rId26"/>
    <p:sldId id="320" r:id="rId27"/>
    <p:sldId id="321" r:id="rId28"/>
    <p:sldId id="305" r:id="rId29"/>
    <p:sldId id="313" r:id="rId30"/>
    <p:sldId id="388" r:id="rId31"/>
    <p:sldId id="333" r:id="rId32"/>
    <p:sldId id="306" r:id="rId33"/>
    <p:sldId id="307" r:id="rId34"/>
    <p:sldId id="308" r:id="rId35"/>
    <p:sldId id="323" r:id="rId36"/>
    <p:sldId id="335" r:id="rId37"/>
    <p:sldId id="326" r:id="rId38"/>
    <p:sldId id="309" r:id="rId39"/>
    <p:sldId id="327" r:id="rId40"/>
    <p:sldId id="359" r:id="rId41"/>
    <p:sldId id="360" r:id="rId42"/>
    <p:sldId id="361" r:id="rId43"/>
    <p:sldId id="362" r:id="rId44"/>
    <p:sldId id="363" r:id="rId45"/>
    <p:sldId id="364" r:id="rId46"/>
    <p:sldId id="365" r:id="rId47"/>
    <p:sldId id="366" r:id="rId48"/>
    <p:sldId id="367" r:id="rId49"/>
    <p:sldId id="368" r:id="rId50"/>
    <p:sldId id="357" r:id="rId51"/>
    <p:sldId id="358" r:id="rId52"/>
    <p:sldId id="356" r:id="rId53"/>
    <p:sldId id="328" r:id="rId54"/>
    <p:sldId id="336" r:id="rId55"/>
    <p:sldId id="330" r:id="rId56"/>
    <p:sldId id="331" r:id="rId57"/>
    <p:sldId id="332" r:id="rId58"/>
    <p:sldId id="337" r:id="rId59"/>
    <p:sldId id="338" r:id="rId60"/>
    <p:sldId id="339" r:id="rId61"/>
    <p:sldId id="340" r:id="rId62"/>
    <p:sldId id="341" r:id="rId63"/>
    <p:sldId id="342" r:id="rId64"/>
    <p:sldId id="343" r:id="rId65"/>
    <p:sldId id="351" r:id="rId66"/>
    <p:sldId id="352" r:id="rId67"/>
    <p:sldId id="354" r:id="rId68"/>
    <p:sldId id="355" r:id="rId69"/>
    <p:sldId id="353" r:id="rId70"/>
    <p:sldId id="350" r:id="rId71"/>
    <p:sldId id="349" r:id="rId72"/>
    <p:sldId id="348" r:id="rId73"/>
    <p:sldId id="347" r:id="rId74"/>
    <p:sldId id="346" r:id="rId75"/>
    <p:sldId id="344" r:id="rId76"/>
    <p:sldId id="345" r:id="rId77"/>
    <p:sldId id="310" r:id="rId78"/>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94660"/>
  </p:normalViewPr>
  <p:slideViewPr>
    <p:cSldViewPr>
      <p:cViewPr>
        <p:scale>
          <a:sx n="110" d="100"/>
          <a:sy n="110" d="100"/>
        </p:scale>
        <p:origin x="-437" y="57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763" cy="46707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939466" y="1"/>
            <a:ext cx="3013763" cy="467071"/>
          </a:xfrm>
          <a:prstGeom prst="rect">
            <a:avLst/>
          </a:prstGeom>
        </p:spPr>
        <p:txBody>
          <a:bodyPr vert="horz" lIns="91440" tIns="45720" rIns="91440" bIns="45720" rtlCol="0"/>
          <a:lstStyle>
            <a:lvl1pPr algn="r">
              <a:defRPr sz="1200"/>
            </a:lvl1pPr>
          </a:lstStyle>
          <a:p>
            <a:r>
              <a:rPr lang="en-US"/>
              <a:t>6/4/2016</a:t>
            </a:r>
            <a:endParaRPr lang="en-IN"/>
          </a:p>
        </p:txBody>
      </p:sp>
      <p:sp>
        <p:nvSpPr>
          <p:cNvPr id="4" name="Footer Placeholder 3"/>
          <p:cNvSpPr>
            <a:spLocks noGrp="1"/>
          </p:cNvSpPr>
          <p:nvPr>
            <p:ph type="ftr" sz="quarter" idx="2"/>
          </p:nvPr>
        </p:nvSpPr>
        <p:spPr>
          <a:xfrm>
            <a:off x="0" y="8842029"/>
            <a:ext cx="3013763" cy="46707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939466" y="8842029"/>
            <a:ext cx="3013763" cy="467071"/>
          </a:xfrm>
          <a:prstGeom prst="rect">
            <a:avLst/>
          </a:prstGeom>
        </p:spPr>
        <p:txBody>
          <a:bodyPr vert="horz" lIns="91440" tIns="45720" rIns="91440" bIns="45720" rtlCol="0" anchor="b"/>
          <a:lstStyle>
            <a:lvl1pPr algn="r">
              <a:defRPr sz="1200"/>
            </a:lvl1pPr>
          </a:lstStyle>
          <a:p>
            <a:fld id="{55A1C161-596F-4E2A-8770-F9023D3FA368}" type="slidenum">
              <a:rPr lang="en-IN" smtClean="0"/>
              <a:pPr/>
              <a:t>‹#›</a:t>
            </a:fld>
            <a:endParaRPr lang="en-IN"/>
          </a:p>
        </p:txBody>
      </p:sp>
    </p:spTree>
    <p:extLst>
      <p:ext uri="{BB962C8B-B14F-4D97-AF65-F5344CB8AC3E}">
        <p14:creationId xmlns="" xmlns:p14="http://schemas.microsoft.com/office/powerpoint/2010/main" val="209972147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39466" y="0"/>
            <a:ext cx="3013763" cy="465455"/>
          </a:xfrm>
          <a:prstGeom prst="rect">
            <a:avLst/>
          </a:prstGeom>
        </p:spPr>
        <p:txBody>
          <a:bodyPr vert="horz" lIns="91440" tIns="45720" rIns="91440" bIns="45720" rtlCol="0"/>
          <a:lstStyle>
            <a:lvl1pPr algn="r">
              <a:defRPr sz="1200"/>
            </a:lvl1pPr>
          </a:lstStyle>
          <a:p>
            <a:r>
              <a:rPr lang="en-US"/>
              <a:t>6/4/2016</a:t>
            </a:r>
            <a:endParaRPr lang="en-IN"/>
          </a:p>
        </p:txBody>
      </p:sp>
      <p:sp>
        <p:nvSpPr>
          <p:cNvPr id="4" name="Slide Image Placeholder 3"/>
          <p:cNvSpPr>
            <a:spLocks noGrp="1" noRot="1" noChangeAspect="1"/>
          </p:cNvSpPr>
          <p:nvPr>
            <p:ph type="sldImg" idx="2"/>
          </p:nvPr>
        </p:nvSpPr>
        <p:spPr>
          <a:xfrm>
            <a:off x="1149350" y="698500"/>
            <a:ext cx="4656138" cy="3490913"/>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42030"/>
            <a:ext cx="3013763" cy="46545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39466" y="8842030"/>
            <a:ext cx="3013763" cy="465455"/>
          </a:xfrm>
          <a:prstGeom prst="rect">
            <a:avLst/>
          </a:prstGeom>
        </p:spPr>
        <p:txBody>
          <a:bodyPr vert="horz" lIns="91440" tIns="45720" rIns="91440" bIns="45720" rtlCol="0" anchor="b"/>
          <a:lstStyle>
            <a:lvl1pPr algn="r">
              <a:defRPr sz="1200"/>
            </a:lvl1pPr>
          </a:lstStyle>
          <a:p>
            <a:fld id="{D3B8758D-3C2F-4C41-83F8-7317055FC779}" type="slidenum">
              <a:rPr lang="en-IN" smtClean="0"/>
              <a:pPr/>
              <a:t>‹#›</a:t>
            </a:fld>
            <a:endParaRPr lang="en-IN"/>
          </a:p>
        </p:txBody>
      </p:sp>
    </p:spTree>
    <p:extLst>
      <p:ext uri="{BB962C8B-B14F-4D97-AF65-F5344CB8AC3E}">
        <p14:creationId xmlns="" xmlns:p14="http://schemas.microsoft.com/office/powerpoint/2010/main" val="243476507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B8758D-3C2F-4C41-83F8-7317055FC779}" type="slidenum">
              <a:rPr lang="en-IN" smtClean="0"/>
              <a:pPr/>
              <a:t>1</a:t>
            </a:fld>
            <a:endParaRPr lang="en-IN"/>
          </a:p>
        </p:txBody>
      </p:sp>
      <p:sp>
        <p:nvSpPr>
          <p:cNvPr id="5" name="Date Placeholder 4"/>
          <p:cNvSpPr>
            <a:spLocks noGrp="1"/>
          </p:cNvSpPr>
          <p:nvPr>
            <p:ph type="dt" idx="11"/>
          </p:nvPr>
        </p:nvSpPr>
        <p:spPr/>
        <p:txBody>
          <a:bodyPr/>
          <a:lstStyle/>
          <a:p>
            <a:r>
              <a:rPr lang="en-US"/>
              <a:t>6/4/2016</a:t>
            </a:r>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2</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smtClean="0"/>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19</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smtClean="0"/>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26</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pPr/>
              <a:t>9/2/2026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9/2/2026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295400"/>
            <a:ext cx="6400800" cy="4648200"/>
          </a:xfrm>
        </p:spPr>
        <p:txBody>
          <a:bodyPr>
            <a:normAutofit/>
          </a:bodyPr>
          <a:lstStyle/>
          <a:p>
            <a:pPr algn="ctr"/>
            <a:r>
              <a:rPr lang="en-US" sz="6600" dirty="0"/>
              <a:t>Welcome</a:t>
            </a:r>
          </a:p>
          <a:p>
            <a:pPr algn="ctr"/>
            <a:r>
              <a:rPr lang="en-US" sz="6600" dirty="0"/>
              <a:t>At</a:t>
            </a:r>
          </a:p>
          <a:p>
            <a:pPr algn="ctr"/>
            <a:r>
              <a:rPr lang="en-US" sz="6600" dirty="0"/>
              <a:t>BIPARD</a:t>
            </a:r>
          </a:p>
          <a:p>
            <a:pPr algn="ctr"/>
            <a:r>
              <a:rPr lang="en-US" sz="4800" dirty="0"/>
              <a:t>    </a:t>
            </a:r>
            <a:endParaRPr lang="en-IN"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Topic</a:t>
            </a:r>
          </a:p>
        </p:txBody>
      </p:sp>
      <p:sp>
        <p:nvSpPr>
          <p:cNvPr id="3" name="Content Placeholder 2"/>
          <p:cNvSpPr>
            <a:spLocks noGrp="1"/>
          </p:cNvSpPr>
          <p:nvPr>
            <p:ph idx="1"/>
          </p:nvPr>
        </p:nvSpPr>
        <p:spPr/>
        <p:txBody>
          <a:bodyPr>
            <a:normAutofit fontScale="92500"/>
          </a:bodyPr>
          <a:lstStyle/>
          <a:p>
            <a:pPr>
              <a:buNone/>
            </a:pPr>
            <a:r>
              <a:rPr lang="en-US" dirty="0"/>
              <a:t>        </a:t>
            </a:r>
            <a:r>
              <a:rPr lang="en-US" dirty="0" smtClean="0"/>
              <a:t> </a:t>
            </a:r>
            <a:r>
              <a:rPr lang="en-US" sz="9600" b="1" dirty="0" smtClean="0">
                <a:solidFill>
                  <a:srgbClr val="C00000"/>
                </a:solidFill>
              </a:rPr>
              <a:t>Bihar Treasury Code </a:t>
            </a:r>
          </a:p>
          <a:p>
            <a:pPr>
              <a:buNone/>
            </a:pPr>
            <a:r>
              <a:rPr lang="en-US" sz="3600" dirty="0" smtClean="0">
                <a:solidFill>
                  <a:srgbClr val="FF0000"/>
                </a:solidFill>
              </a:rPr>
              <a:t> </a:t>
            </a:r>
            <a:endParaRPr lang="en-US" sz="3600" dirty="0">
              <a:solidFill>
                <a:srgbClr val="FF0000"/>
              </a:solidFill>
            </a:endParaRPr>
          </a:p>
          <a:p>
            <a:pPr>
              <a:buNone/>
            </a:pPr>
            <a:r>
              <a:rPr lang="en-US" sz="4000" dirty="0">
                <a:solidFill>
                  <a:srgbClr val="FF0000"/>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4000" dirty="0" smtClean="0">
                <a:solidFill>
                  <a:srgbClr val="7030A0"/>
                </a:solidFill>
              </a:rPr>
              <a:t>Preparation of various  bills Voucher and presentation  in treasury</a:t>
            </a:r>
            <a:endParaRPr lang="en-US" sz="4000" dirty="0">
              <a:solidFill>
                <a:srgbClr val="7030A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IN" sz="3200" dirty="0" smtClean="0">
                <a:solidFill>
                  <a:srgbClr val="FF0000"/>
                </a:solidFill>
                <a:latin typeface="Times New Roman" pitchFamily="18" charset="0"/>
                <a:cs typeface="Times New Roman" pitchFamily="18" charset="0"/>
              </a:rPr>
              <a:t>    BY</a:t>
            </a:r>
          </a:p>
          <a:p>
            <a:r>
              <a:rPr lang="en-IN" sz="3200" dirty="0" smtClean="0">
                <a:solidFill>
                  <a:srgbClr val="FF0000"/>
                </a:solidFill>
                <a:latin typeface="Times New Roman" pitchFamily="18" charset="0"/>
                <a:cs typeface="Times New Roman" pitchFamily="18" charset="0"/>
              </a:rPr>
              <a:t>    </a:t>
            </a:r>
            <a:r>
              <a:rPr lang="en-IN" sz="3200" dirty="0" err="1" smtClean="0">
                <a:solidFill>
                  <a:srgbClr val="FF0000"/>
                </a:solidFill>
                <a:latin typeface="Times New Roman" pitchFamily="18" charset="0"/>
                <a:cs typeface="Times New Roman" pitchFamily="18" charset="0"/>
              </a:rPr>
              <a:t>Binod</a:t>
            </a:r>
            <a:r>
              <a:rPr lang="en-IN" sz="3200" dirty="0" smtClean="0">
                <a:solidFill>
                  <a:srgbClr val="FF0000"/>
                </a:solidFill>
                <a:latin typeface="Times New Roman" pitchFamily="18" charset="0"/>
                <a:cs typeface="Times New Roman" pitchFamily="18" charset="0"/>
              </a:rPr>
              <a:t> </a:t>
            </a:r>
            <a:r>
              <a:rPr lang="en-IN" sz="3200" dirty="0" err="1" smtClean="0">
                <a:solidFill>
                  <a:srgbClr val="FF0000"/>
                </a:solidFill>
                <a:latin typeface="Times New Roman" pitchFamily="18" charset="0"/>
                <a:cs typeface="Times New Roman" pitchFamily="18" charset="0"/>
              </a:rPr>
              <a:t>kumar</a:t>
            </a:r>
            <a:r>
              <a:rPr lang="en-IN" sz="3200" dirty="0" smtClean="0">
                <a:solidFill>
                  <a:srgbClr val="FF0000"/>
                </a:solidFill>
                <a:latin typeface="Times New Roman" pitchFamily="18" charset="0"/>
                <a:cs typeface="Times New Roman" pitchFamily="18" charset="0"/>
              </a:rPr>
              <a:t> </a:t>
            </a:r>
            <a:r>
              <a:rPr lang="en-IN" sz="3200" dirty="0" err="1" smtClean="0">
                <a:solidFill>
                  <a:srgbClr val="FF0000"/>
                </a:solidFill>
                <a:latin typeface="Times New Roman" pitchFamily="18" charset="0"/>
                <a:cs typeface="Times New Roman" pitchFamily="18" charset="0"/>
              </a:rPr>
              <a:t>sinha</a:t>
            </a:r>
            <a:r>
              <a:rPr lang="en-IN" sz="3200" dirty="0" smtClean="0">
                <a:solidFill>
                  <a:srgbClr val="FF0000"/>
                </a:solidFill>
                <a:latin typeface="Times New Roman" pitchFamily="18" charset="0"/>
                <a:cs typeface="Times New Roman" pitchFamily="18" charset="0"/>
              </a:rPr>
              <a:t/>
            </a:r>
            <a:br>
              <a:rPr lang="en-IN" sz="3200" dirty="0" smtClean="0">
                <a:solidFill>
                  <a:srgbClr val="FF0000"/>
                </a:solidFill>
                <a:latin typeface="Times New Roman" pitchFamily="18" charset="0"/>
                <a:cs typeface="Times New Roman" pitchFamily="18" charset="0"/>
              </a:rPr>
            </a:br>
            <a:r>
              <a:rPr lang="en-IN" sz="3200" dirty="0" smtClean="0">
                <a:solidFill>
                  <a:srgbClr val="00B0F0"/>
                </a:solidFill>
                <a:latin typeface="Times New Roman" pitchFamily="18" charset="0"/>
                <a:cs typeface="Times New Roman" pitchFamily="18" charset="0"/>
              </a:rPr>
              <a:t>Sr. Audit officer (</a:t>
            </a:r>
            <a:r>
              <a:rPr lang="en-IN" sz="3200" dirty="0" err="1" smtClean="0">
                <a:solidFill>
                  <a:srgbClr val="00B0F0"/>
                </a:solidFill>
                <a:latin typeface="Times New Roman" pitchFamily="18" charset="0"/>
                <a:cs typeface="Times New Roman" pitchFamily="18" charset="0"/>
              </a:rPr>
              <a:t>Rtd</a:t>
            </a:r>
            <a:r>
              <a:rPr lang="en-IN" sz="3200" dirty="0" smtClean="0">
                <a:solidFill>
                  <a:srgbClr val="00B0F0"/>
                </a:solidFill>
                <a:latin typeface="Times New Roman" pitchFamily="18" charset="0"/>
                <a:cs typeface="Times New Roman" pitchFamily="18" charset="0"/>
              </a:rPr>
              <a:t>.)</a:t>
            </a:r>
            <a:r>
              <a:rPr lang="en-IN" sz="3200" dirty="0" smtClean="0">
                <a:latin typeface="Times New Roman" pitchFamily="18" charset="0"/>
                <a:cs typeface="Times New Roman" pitchFamily="18" charset="0"/>
              </a:rPr>
              <a:t/>
            </a:r>
            <a:br>
              <a:rPr lang="en-IN" sz="3200" dirty="0" smtClean="0">
                <a:latin typeface="Times New Roman" pitchFamily="18" charset="0"/>
                <a:cs typeface="Times New Roman" pitchFamily="18" charset="0"/>
              </a:rPr>
            </a:br>
            <a:r>
              <a:rPr lang="en-IN" sz="3200" dirty="0" smtClean="0">
                <a:latin typeface="Times New Roman" pitchFamily="18" charset="0"/>
                <a:cs typeface="Times New Roman" pitchFamily="18" charset="0"/>
              </a:rPr>
              <a:t> </a:t>
            </a:r>
            <a:r>
              <a:rPr lang="en-IN" sz="3200" dirty="0" smtClean="0">
                <a:solidFill>
                  <a:srgbClr val="7030A0"/>
                </a:solidFill>
                <a:latin typeface="Times New Roman" pitchFamily="18" charset="0"/>
                <a:cs typeface="Times New Roman" pitchFamily="18" charset="0"/>
              </a:rPr>
              <a:t>O/o AG (Audit) Bihar</a:t>
            </a:r>
            <a:r>
              <a:rPr lang="en-IN" sz="3200" dirty="0" smtClean="0">
                <a:solidFill>
                  <a:srgbClr val="7030A0"/>
                </a:solidFill>
                <a:latin typeface="Times New Roman" pitchFamily="18" charset="0"/>
                <a:cs typeface="Times New Roman" pitchFamily="18" charset="0"/>
              </a:rPr>
              <a:t>, Patna.</a:t>
            </a:r>
            <a:r>
              <a:rPr lang="en-IN" sz="3200" dirty="0" smtClean="0">
                <a:solidFill>
                  <a:srgbClr val="7030A0"/>
                </a:solidFill>
                <a:latin typeface="Times New Roman" pitchFamily="18" charset="0"/>
                <a:cs typeface="Times New Roman" pitchFamily="18" charset="0"/>
              </a:rPr>
              <a:t/>
            </a:r>
            <a:br>
              <a:rPr lang="en-IN" sz="3200" dirty="0" smtClean="0">
                <a:solidFill>
                  <a:srgbClr val="7030A0"/>
                </a:solidFill>
                <a:latin typeface="Times New Roman" pitchFamily="18" charset="0"/>
                <a:cs typeface="Times New Roman" pitchFamily="18" charset="0"/>
              </a:rPr>
            </a:br>
            <a:r>
              <a:rPr lang="en-IN" sz="3200" dirty="0" smtClean="0">
                <a:solidFill>
                  <a:srgbClr val="00B050"/>
                </a:solidFill>
                <a:latin typeface="Times New Roman" pitchFamily="18" charset="0"/>
                <a:cs typeface="Times New Roman" pitchFamily="18" charset="0"/>
              </a:rPr>
              <a:t>Member IPAI Bihar ch</a:t>
            </a:r>
            <a:r>
              <a:rPr lang="en-IN" dirty="0" smtClean="0">
                <a:solidFill>
                  <a:srgbClr val="00B050"/>
                </a:solidFill>
                <a:latin typeface="Times New Roman" pitchFamily="18" charset="0"/>
                <a:cs typeface="Times New Roman" pitchFamily="18" charset="0"/>
              </a:rPr>
              <a:t>apter</a:t>
            </a:r>
            <a:endParaRPr lang="en-US" b="1" dirty="0">
              <a:solidFill>
                <a:srgbClr val="00B05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sz="3200" dirty="0" smtClean="0">
                <a:solidFill>
                  <a:srgbClr val="00B0F0"/>
                </a:solidFill>
              </a:rPr>
              <a:t>ट्रेजरी (</a:t>
            </a:r>
            <a:r>
              <a:rPr lang="en-US" sz="3200" dirty="0" smtClean="0">
                <a:solidFill>
                  <a:srgbClr val="00B0F0"/>
                </a:solidFill>
              </a:rPr>
              <a:t>Treasury) </a:t>
            </a:r>
            <a:r>
              <a:rPr lang="hi-IN" sz="3200" dirty="0" smtClean="0">
                <a:solidFill>
                  <a:srgbClr val="00B0F0"/>
                </a:solidFill>
              </a:rPr>
              <a:t>में विभिन्न प्रकार </a:t>
            </a:r>
            <a:r>
              <a:rPr lang="hi-IN" sz="3200" dirty="0" smtClean="0">
                <a:solidFill>
                  <a:srgbClr val="00B0F0"/>
                </a:solidFill>
              </a:rPr>
              <a:t>के</a:t>
            </a:r>
            <a:endParaRPr lang="en-US" sz="3200" dirty="0" smtClean="0">
              <a:solidFill>
                <a:srgbClr val="00B0F0"/>
              </a:solidFill>
            </a:endParaRPr>
          </a:p>
          <a:p>
            <a:r>
              <a:rPr lang="hi-IN" sz="3200" dirty="0" smtClean="0">
                <a:solidFill>
                  <a:srgbClr val="00B0F0"/>
                </a:solidFill>
              </a:rPr>
              <a:t> </a:t>
            </a:r>
            <a:r>
              <a:rPr lang="hi-IN" sz="3200" dirty="0" smtClean="0">
                <a:solidFill>
                  <a:srgbClr val="00B0F0"/>
                </a:solidFill>
              </a:rPr>
              <a:t>बिल, </a:t>
            </a:r>
            <a:endParaRPr lang="en-US" sz="3200" dirty="0" smtClean="0">
              <a:solidFill>
                <a:srgbClr val="00B0F0"/>
              </a:solidFill>
            </a:endParaRPr>
          </a:p>
          <a:p>
            <a:r>
              <a:rPr lang="hi-IN" sz="3200" dirty="0" smtClean="0">
                <a:solidFill>
                  <a:srgbClr val="00B0F0"/>
                </a:solidFill>
              </a:rPr>
              <a:t>वाउचर </a:t>
            </a:r>
            <a:r>
              <a:rPr lang="hi-IN" sz="3200" dirty="0" smtClean="0">
                <a:solidFill>
                  <a:srgbClr val="00B0F0"/>
                </a:solidFill>
              </a:rPr>
              <a:t>और प्रेजेंटेशन तैयार करना सरकारी वित्तीय प्रक्रियाओं का एक महत्वपूर्ण हिस्सा है</a:t>
            </a:r>
            <a:endParaRPr lang="en-US" sz="3200" dirty="0">
              <a:solidFill>
                <a:srgbClr val="00B0F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बिलों की तैयारी (</a:t>
            </a:r>
            <a:r>
              <a:rPr lang="en-US" dirty="0" smtClean="0"/>
              <a:t>Preparation of Bills)</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hi-IN" dirty="0" smtClean="0"/>
              <a:t>आहरण </a:t>
            </a:r>
            <a:r>
              <a:rPr lang="hi-IN" dirty="0" smtClean="0"/>
              <a:t>एवं संवितरण अधिकारी (</a:t>
            </a:r>
            <a:r>
              <a:rPr lang="en-US" b="1" dirty="0" smtClean="0"/>
              <a:t>DDO </a:t>
            </a:r>
            <a:r>
              <a:rPr lang="en-US" dirty="0" smtClean="0"/>
              <a:t>) </a:t>
            </a:r>
            <a:r>
              <a:rPr lang="hi-IN" dirty="0" smtClean="0"/>
              <a:t>बिल तैयार करने के लिए उत्तरदायी होता है। इसकी प्रक्रिया इस प्रकार है</a:t>
            </a:r>
            <a:r>
              <a:rPr lang="hi-IN" dirty="0" smtClean="0"/>
              <a:t>:</a:t>
            </a:r>
            <a:endParaRPr lang="en-US" dirty="0" smtClean="0"/>
          </a:p>
          <a:p>
            <a:endParaRPr lang="hi-IN" dirty="0" smtClean="0"/>
          </a:p>
          <a:p>
            <a:r>
              <a:rPr lang="hi-IN" b="1" dirty="0" smtClean="0">
                <a:solidFill>
                  <a:srgbClr val="00B0F0"/>
                </a:solidFill>
              </a:rPr>
              <a:t>सही फॉर्म का चयन:</a:t>
            </a:r>
            <a:r>
              <a:rPr lang="hi-IN" dirty="0" smtClean="0">
                <a:solidFill>
                  <a:srgbClr val="00B0F0"/>
                </a:solidFill>
              </a:rPr>
              <a:t> भुगतान के प्रकार के अनुसार सही ट्रेजरी फॉर्म </a:t>
            </a:r>
            <a:r>
              <a:rPr lang="hi-IN" dirty="0" smtClean="0">
                <a:solidFill>
                  <a:srgbClr val="00B0F0"/>
                </a:solidFill>
              </a:rPr>
              <a:t> </a:t>
            </a:r>
            <a:r>
              <a:rPr lang="hi-IN" dirty="0" smtClean="0">
                <a:solidFill>
                  <a:srgbClr val="00B0F0"/>
                </a:solidFill>
              </a:rPr>
              <a:t>का चुनाव करना</a:t>
            </a:r>
            <a:r>
              <a:rPr lang="hi-IN" dirty="0" smtClean="0">
                <a:solidFill>
                  <a:srgbClr val="00B0F0"/>
                </a:solidFill>
              </a:rPr>
              <a:t>।</a:t>
            </a:r>
            <a:endParaRPr lang="en-US" dirty="0" smtClean="0">
              <a:solidFill>
                <a:srgbClr val="00B0F0"/>
              </a:solidFill>
            </a:endParaRPr>
          </a:p>
          <a:p>
            <a:endParaRPr lang="en-US" dirty="0" smtClean="0"/>
          </a:p>
          <a:p>
            <a:endParaRPr lang="hi-IN" dirty="0" smtClean="0"/>
          </a:p>
          <a:p>
            <a:r>
              <a:rPr lang="hi-IN" b="1" dirty="0" smtClean="0">
                <a:solidFill>
                  <a:srgbClr val="00B050"/>
                </a:solidFill>
              </a:rPr>
              <a:t>डिजिटल एंट्री (</a:t>
            </a:r>
            <a:r>
              <a:rPr lang="en-US" b="1" dirty="0" smtClean="0">
                <a:solidFill>
                  <a:srgbClr val="00B050"/>
                </a:solidFill>
              </a:rPr>
              <a:t>IFMS):</a:t>
            </a:r>
            <a:r>
              <a:rPr lang="en-US" dirty="0" smtClean="0">
                <a:solidFill>
                  <a:srgbClr val="00B050"/>
                </a:solidFill>
              </a:rPr>
              <a:t> </a:t>
            </a:r>
            <a:r>
              <a:rPr lang="hi-IN" dirty="0" smtClean="0">
                <a:solidFill>
                  <a:srgbClr val="00B050"/>
                </a:solidFill>
              </a:rPr>
              <a:t>आधुनिक समय में अधिकांश राज्यों में </a:t>
            </a:r>
            <a:r>
              <a:rPr lang="en-US" b="1" dirty="0" smtClean="0">
                <a:solidFill>
                  <a:srgbClr val="00B050"/>
                </a:solidFill>
              </a:rPr>
              <a:t>IFMS (Integrated Financial Management System)</a:t>
            </a:r>
            <a:r>
              <a:rPr lang="en-US" dirty="0" smtClean="0">
                <a:solidFill>
                  <a:srgbClr val="00B050"/>
                </a:solidFill>
              </a:rPr>
              <a:t> </a:t>
            </a:r>
            <a:r>
              <a:rPr lang="hi-IN" dirty="0" smtClean="0">
                <a:solidFill>
                  <a:srgbClr val="00B050"/>
                </a:solidFill>
              </a:rPr>
              <a:t>पोर्टल पर ऑनलाइन बिल एंट्री की जाती है।</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solidFill>
                  <a:srgbClr val="C00000"/>
                </a:solidFill>
              </a:rPr>
              <a:t>बजट की उपलब्धता:</a:t>
            </a:r>
            <a:r>
              <a:rPr lang="hi-IN" dirty="0" smtClean="0">
                <a:solidFill>
                  <a:srgbClr val="C00000"/>
                </a:solidFill>
              </a:rPr>
              <a:t> बिल बनाने से पहले यह सुनिश्चित किया जाता है कि उस विशिष्ट हेड (</a:t>
            </a:r>
            <a:r>
              <a:rPr lang="en-US" dirty="0" smtClean="0">
                <a:solidFill>
                  <a:srgbClr val="C00000"/>
                </a:solidFill>
              </a:rPr>
              <a:t>Head of Account) </a:t>
            </a:r>
            <a:r>
              <a:rPr lang="hi-IN" dirty="0" smtClean="0">
                <a:solidFill>
                  <a:srgbClr val="C00000"/>
                </a:solidFill>
              </a:rPr>
              <a:t>में पर्याप्त बजट उपलब्ध है।</a:t>
            </a:r>
          </a:p>
          <a:p>
            <a:r>
              <a:rPr lang="hi-IN" b="1" dirty="0" smtClean="0"/>
              <a:t>सहायक दस्तावेज (</a:t>
            </a:r>
            <a:r>
              <a:rPr lang="en-US" b="1" dirty="0" smtClean="0"/>
              <a:t>Supporting Documents):</a:t>
            </a:r>
            <a:r>
              <a:rPr lang="en-US" dirty="0" smtClean="0"/>
              <a:t> </a:t>
            </a:r>
            <a:r>
              <a:rPr lang="hi-IN" dirty="0" smtClean="0"/>
              <a:t>बिल के साथ जरूरी दस्तावेज </a:t>
            </a:r>
            <a:r>
              <a:rPr lang="hi-IN" dirty="0" smtClean="0">
                <a:solidFill>
                  <a:srgbClr val="00B050"/>
                </a:solidFill>
              </a:rPr>
              <a:t>जैसे—मंजूरी आदेश (</a:t>
            </a:r>
            <a:r>
              <a:rPr lang="en-US" dirty="0" smtClean="0">
                <a:solidFill>
                  <a:srgbClr val="00B050"/>
                </a:solidFill>
              </a:rPr>
              <a:t>Sanction Order), </a:t>
            </a:r>
            <a:r>
              <a:rPr lang="hi-IN" dirty="0" smtClean="0">
                <a:solidFill>
                  <a:srgbClr val="00B050"/>
                </a:solidFill>
              </a:rPr>
              <a:t>उपस्थिति पत्रक, </a:t>
            </a:r>
            <a:r>
              <a:rPr lang="hi-IN" dirty="0" smtClean="0">
                <a:solidFill>
                  <a:srgbClr val="00B050"/>
                </a:solidFill>
              </a:rPr>
              <a:t>बिल/रसीदें, और टैक्स कटौती (</a:t>
            </a:r>
            <a:r>
              <a:rPr lang="en-US" dirty="0" smtClean="0">
                <a:solidFill>
                  <a:srgbClr val="00B050"/>
                </a:solidFill>
              </a:rPr>
              <a:t>TDS/GST</a:t>
            </a:r>
            <a:r>
              <a:rPr lang="en-US" dirty="0" smtClean="0"/>
              <a:t>) </a:t>
            </a:r>
            <a:r>
              <a:rPr lang="hi-IN" dirty="0" smtClean="0"/>
              <a:t>विकेवरण संलग्न किए जाते </a:t>
            </a:r>
            <a:r>
              <a:rPr lang="hi-IN" dirty="0" smtClean="0"/>
              <a:t>हैं।</a:t>
            </a:r>
          </a:p>
          <a:p>
            <a:r>
              <a:rPr lang="en-US" b="1" dirty="0" smtClean="0"/>
              <a:t>DDO </a:t>
            </a:r>
            <a:r>
              <a:rPr lang="hi-IN" b="1" dirty="0" smtClean="0"/>
              <a:t>के डिजिटल हस्ताक्षर:</a:t>
            </a:r>
            <a:r>
              <a:rPr lang="hi-IN" dirty="0" smtClean="0"/>
              <a:t> बिल पूरी तरह तैयार होने के बाद </a:t>
            </a:r>
            <a:r>
              <a:rPr lang="en-US" dirty="0" smtClean="0"/>
              <a:t>DDO </a:t>
            </a:r>
            <a:r>
              <a:rPr lang="hi-IN" dirty="0" smtClean="0"/>
              <a:t>अपने डिजिटल सिग्नेचर (</a:t>
            </a:r>
            <a:r>
              <a:rPr lang="en-US" dirty="0" smtClean="0"/>
              <a:t>DSC) </a:t>
            </a:r>
            <a:r>
              <a:rPr lang="hi-IN" dirty="0" smtClean="0"/>
              <a:t>से उसे प्रमाणित करता है।</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hi-IN" dirty="0" smtClean="0"/>
              <a:t>ट्रेजरी से राशि निकालने के लिए अलग-अलग खर्चों के अनुसार विशिष्ट फॉर्म (विपत्र) भरे जाते हैं:</a:t>
            </a:r>
          </a:p>
          <a:p>
            <a:r>
              <a:rPr lang="hi-IN" b="1" dirty="0" smtClean="0"/>
              <a:t>वेतन बिल (</a:t>
            </a:r>
            <a:r>
              <a:rPr lang="en-US" b="1" dirty="0" smtClean="0"/>
              <a:t>Establishment &amp; Salary Bills):</a:t>
            </a:r>
            <a:r>
              <a:rPr lang="en-US" dirty="0" smtClean="0"/>
              <a:t> </a:t>
            </a:r>
            <a:r>
              <a:rPr lang="hi-IN" dirty="0" smtClean="0"/>
              <a:t>कर्मचारियों के मासिक वेतन, भत्तों और कटौतियों (जैसे </a:t>
            </a:r>
            <a:r>
              <a:rPr lang="en-US" dirty="0" smtClean="0"/>
              <a:t>GPF, NPS, Income Tax) </a:t>
            </a:r>
            <a:r>
              <a:rPr lang="hi-IN" dirty="0" smtClean="0"/>
              <a:t>के लिए तैयार किया जाता है।</a:t>
            </a:r>
          </a:p>
          <a:p>
            <a:r>
              <a:rPr lang="hi-IN" b="1" dirty="0" smtClean="0">
                <a:solidFill>
                  <a:srgbClr val="00B0F0"/>
                </a:solidFill>
              </a:rPr>
              <a:t>आकस्मिक व्यय बिल (</a:t>
            </a:r>
            <a:r>
              <a:rPr lang="en-US" b="1" dirty="0" smtClean="0">
                <a:solidFill>
                  <a:srgbClr val="00B0F0"/>
                </a:solidFill>
              </a:rPr>
              <a:t>Contingency Bills):</a:t>
            </a:r>
            <a:r>
              <a:rPr lang="en-US" dirty="0" smtClean="0">
                <a:solidFill>
                  <a:srgbClr val="00B0F0"/>
                </a:solidFill>
              </a:rPr>
              <a:t> </a:t>
            </a:r>
            <a:r>
              <a:rPr lang="hi-IN" dirty="0" smtClean="0">
                <a:solidFill>
                  <a:srgbClr val="00B0F0"/>
                </a:solidFill>
              </a:rPr>
              <a:t>कार्यालय के दैनिक खर्चों, जैसे स्टेशनरी, बिजली बिल, टेलीफोन और मरम्मत के लिए</a:t>
            </a:r>
            <a:r>
              <a:rPr lang="hi-IN" dirty="0" smtClean="0">
                <a:solidFill>
                  <a:srgbClr val="00B0F0"/>
                </a:solidFill>
              </a:rPr>
              <a:t>।</a:t>
            </a:r>
            <a:r>
              <a:rPr lang="hi-IN" b="1" dirty="0" smtClean="0">
                <a:solidFill>
                  <a:srgbClr val="00B0F0"/>
                </a:solidFill>
              </a:rPr>
              <a:t>सपोर्टिंग डॉक्युमेंट्स (</a:t>
            </a:r>
            <a:r>
              <a:rPr lang="en-US" b="1" dirty="0" smtClean="0">
                <a:solidFill>
                  <a:srgbClr val="00B0F0"/>
                </a:solidFill>
              </a:rPr>
              <a:t>Supporting Documents):</a:t>
            </a:r>
            <a:r>
              <a:rPr lang="en-US" dirty="0" smtClean="0">
                <a:solidFill>
                  <a:srgbClr val="00B0F0"/>
                </a:solidFill>
              </a:rPr>
              <a:t> </a:t>
            </a:r>
            <a:r>
              <a:rPr lang="hi-IN" dirty="0" smtClean="0">
                <a:solidFill>
                  <a:srgbClr val="00B0F0"/>
                </a:solidFill>
              </a:rPr>
              <a:t>हर वाउचर के साथ मूल बिल, रसीद, स्वीकृति आदेश (</a:t>
            </a:r>
            <a:r>
              <a:rPr lang="en-US" dirty="0" smtClean="0">
                <a:solidFill>
                  <a:srgbClr val="00B0F0"/>
                </a:solidFill>
              </a:rPr>
              <a:t>Sanction Order) </a:t>
            </a:r>
            <a:r>
              <a:rPr lang="hi-IN" dirty="0" smtClean="0">
                <a:solidFill>
                  <a:srgbClr val="00B0F0"/>
                </a:solidFill>
              </a:rPr>
              <a:t>और स्टॉक एंट्री का प्रमाण होना अनिवार्य है।</a:t>
            </a:r>
          </a:p>
          <a:p>
            <a:endParaRPr lang="hi-IN" dirty="0" smtClean="0">
              <a:solidFill>
                <a:srgbClr val="00B0F0"/>
              </a:solidFill>
            </a:endParaRPr>
          </a:p>
          <a:p>
            <a:endParaRPr lang="hi-IN"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hi-IN" b="1" dirty="0" smtClean="0"/>
              <a:t>यात्रा भत्ता बिल (</a:t>
            </a:r>
            <a:r>
              <a:rPr lang="en-US" b="1" dirty="0" smtClean="0"/>
              <a:t>TA Bills):</a:t>
            </a:r>
            <a:r>
              <a:rPr lang="en-US" dirty="0" smtClean="0"/>
              <a:t> </a:t>
            </a:r>
            <a:r>
              <a:rPr lang="hi-IN" dirty="0" smtClean="0"/>
              <a:t>सरकारी दौरे या ट्रांसफर के दौरान कर्मचारियों द्वारा किए गए यात्रा खर्चों के दावों के लिए</a:t>
            </a:r>
            <a:r>
              <a:rPr lang="hi-IN" dirty="0" smtClean="0"/>
              <a:t>।</a:t>
            </a:r>
            <a:r>
              <a:rPr lang="en-US" b="1" dirty="0" smtClean="0">
                <a:solidFill>
                  <a:srgbClr val="00B0F0"/>
                </a:solidFill>
              </a:rPr>
              <a:t>Supporting Documents):</a:t>
            </a:r>
            <a:r>
              <a:rPr lang="en-US" dirty="0" smtClean="0">
                <a:solidFill>
                  <a:srgbClr val="00B0F0"/>
                </a:solidFill>
              </a:rPr>
              <a:t> </a:t>
            </a:r>
            <a:r>
              <a:rPr lang="hi-IN" dirty="0" smtClean="0">
                <a:solidFill>
                  <a:srgbClr val="00B0F0"/>
                </a:solidFill>
              </a:rPr>
              <a:t>हर वाउचर के साथ मूल बिल, रसीद, स्वीकृति आदेश (</a:t>
            </a:r>
            <a:r>
              <a:rPr lang="en-US" dirty="0" smtClean="0">
                <a:solidFill>
                  <a:srgbClr val="00B0F0"/>
                </a:solidFill>
              </a:rPr>
              <a:t>Sanction Order</a:t>
            </a:r>
            <a:r>
              <a:rPr lang="en-US" dirty="0" smtClean="0">
                <a:solidFill>
                  <a:srgbClr val="00B0F0"/>
                </a:solidFill>
              </a:rPr>
              <a:t>)/ tour </a:t>
            </a:r>
            <a:r>
              <a:rPr lang="en-US" dirty="0" err="1" smtClean="0">
                <a:solidFill>
                  <a:srgbClr val="00B0F0"/>
                </a:solidFill>
              </a:rPr>
              <a:t>programm</a:t>
            </a:r>
            <a:r>
              <a:rPr lang="en-US" dirty="0" smtClean="0">
                <a:solidFill>
                  <a:srgbClr val="00B0F0"/>
                </a:solidFill>
              </a:rPr>
              <a:t> </a:t>
            </a:r>
            <a:r>
              <a:rPr lang="hi-IN" dirty="0" smtClean="0">
                <a:solidFill>
                  <a:srgbClr val="00B0F0"/>
                </a:solidFill>
              </a:rPr>
              <a:t> </a:t>
            </a:r>
            <a:r>
              <a:rPr lang="hi-IN" dirty="0" smtClean="0">
                <a:solidFill>
                  <a:srgbClr val="00B0F0"/>
                </a:solidFill>
              </a:rPr>
              <a:t>अनिवार्य है।</a:t>
            </a:r>
          </a:p>
          <a:p>
            <a:endParaRPr lang="hi-IN" dirty="0" smtClean="0">
              <a:solidFill>
                <a:srgbClr val="00B0F0"/>
              </a:solidFill>
            </a:endParaRPr>
          </a:p>
          <a:p>
            <a:pPr>
              <a:buNone/>
            </a:pPr>
            <a:endParaRPr lang="hi-IN" dirty="0" smtClean="0"/>
          </a:p>
          <a:p>
            <a:r>
              <a:rPr lang="hi-IN" b="1" dirty="0" smtClean="0"/>
              <a:t>चिकित्सा प्रतिपूर्ति बिल (</a:t>
            </a:r>
            <a:r>
              <a:rPr lang="en-US" b="1" dirty="0" smtClean="0"/>
              <a:t>Medical Reimbursement Bills):</a:t>
            </a:r>
            <a:r>
              <a:rPr lang="en-US" dirty="0" smtClean="0"/>
              <a:t> </a:t>
            </a:r>
            <a:r>
              <a:rPr lang="hi-IN" dirty="0" smtClean="0"/>
              <a:t>कर्मचारियों या उनके आश्रितों के इलाज पर हुए खर्च के भुगतान के लिए</a:t>
            </a:r>
            <a:r>
              <a:rPr lang="hi-IN" dirty="0" smtClean="0"/>
              <a:t>।</a:t>
            </a:r>
            <a:r>
              <a:rPr lang="en-US" b="1" dirty="0" smtClean="0">
                <a:solidFill>
                  <a:srgbClr val="00B0F0"/>
                </a:solidFill>
              </a:rPr>
              <a:t> Supporting Documents):</a:t>
            </a:r>
            <a:r>
              <a:rPr lang="en-US" dirty="0" smtClean="0">
                <a:solidFill>
                  <a:srgbClr val="00B0F0"/>
                </a:solidFill>
              </a:rPr>
              <a:t> </a:t>
            </a:r>
            <a:r>
              <a:rPr lang="hi-IN" dirty="0" smtClean="0">
                <a:solidFill>
                  <a:srgbClr val="00B0F0"/>
                </a:solidFill>
              </a:rPr>
              <a:t>हर वाउचर के </a:t>
            </a:r>
            <a:r>
              <a:rPr lang="hi-IN" dirty="0" smtClean="0">
                <a:solidFill>
                  <a:srgbClr val="00B0F0"/>
                </a:solidFill>
              </a:rPr>
              <a:t>साथ</a:t>
            </a:r>
            <a:r>
              <a:rPr lang="en-US" dirty="0" smtClean="0">
                <a:solidFill>
                  <a:srgbClr val="00B0F0"/>
                </a:solidFill>
              </a:rPr>
              <a:t> hospital /medicine ,pathology etc </a:t>
            </a:r>
            <a:r>
              <a:rPr lang="hi-IN" dirty="0" smtClean="0">
                <a:solidFill>
                  <a:srgbClr val="00B0F0"/>
                </a:solidFill>
              </a:rPr>
              <a:t>के</a:t>
            </a:r>
            <a:r>
              <a:rPr lang="hi-IN" dirty="0" smtClean="0">
                <a:solidFill>
                  <a:srgbClr val="00B0F0"/>
                </a:solidFill>
              </a:rPr>
              <a:t> </a:t>
            </a:r>
            <a:r>
              <a:rPr lang="hi-IN" dirty="0" smtClean="0">
                <a:solidFill>
                  <a:srgbClr val="00B0F0"/>
                </a:solidFill>
              </a:rPr>
              <a:t>मूल बिल, रसीद, स्वीकृति आदेश (</a:t>
            </a:r>
            <a:r>
              <a:rPr lang="en-US" dirty="0" smtClean="0">
                <a:solidFill>
                  <a:srgbClr val="00B0F0"/>
                </a:solidFill>
              </a:rPr>
              <a:t>Sanction Order)/ </a:t>
            </a:r>
            <a:r>
              <a:rPr lang="en-US" dirty="0" smtClean="0">
                <a:solidFill>
                  <a:srgbClr val="00B0F0"/>
                </a:solidFill>
              </a:rPr>
              <a:t> </a:t>
            </a:r>
            <a:r>
              <a:rPr lang="hi-IN" dirty="0" smtClean="0">
                <a:solidFill>
                  <a:srgbClr val="00B0F0"/>
                </a:solidFill>
              </a:rPr>
              <a:t> </a:t>
            </a:r>
            <a:r>
              <a:rPr lang="hi-IN" dirty="0" smtClean="0">
                <a:solidFill>
                  <a:srgbClr val="00B0F0"/>
                </a:solidFill>
              </a:rPr>
              <a:t>अनिवार्य है।</a:t>
            </a:r>
            <a:endParaRPr lang="hi-IN" dirty="0" smtClean="0"/>
          </a:p>
          <a:p>
            <a:endParaRPr lang="en-US" dirty="0" smtClean="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solidFill>
                  <a:srgbClr val="00B050"/>
                </a:solidFill>
              </a:rPr>
              <a:t>वाउचर तैयार करना (</a:t>
            </a:r>
            <a:r>
              <a:rPr lang="en-US" dirty="0" smtClean="0">
                <a:solidFill>
                  <a:srgbClr val="00B050"/>
                </a:solidFill>
              </a:rPr>
              <a:t>Preparation of Vouchers)</a:t>
            </a:r>
          </a:p>
          <a:p>
            <a:r>
              <a:rPr lang="hi-IN" dirty="0" smtClean="0"/>
              <a:t>जब कोई बिल ट्रेजरी द्वारा पास हो जाता है और भुगतान कर दिया जाता है, तो वह एक 'क्रेडिट' या 'डेबिट' वाउचर का रूप ले लेता है:</a:t>
            </a:r>
          </a:p>
          <a:p>
            <a:r>
              <a:rPr lang="hi-IN" b="1" dirty="0" smtClean="0">
                <a:solidFill>
                  <a:srgbClr val="7030A0"/>
                </a:solidFill>
              </a:rPr>
              <a:t>भुगतान वाउचर (</a:t>
            </a:r>
            <a:r>
              <a:rPr lang="en-US" b="1" dirty="0" smtClean="0">
                <a:solidFill>
                  <a:srgbClr val="7030A0"/>
                </a:solidFill>
              </a:rPr>
              <a:t>Payment Vouchers):</a:t>
            </a:r>
            <a:r>
              <a:rPr lang="en-US" dirty="0" smtClean="0">
                <a:solidFill>
                  <a:srgbClr val="7030A0"/>
                </a:solidFill>
              </a:rPr>
              <a:t> </a:t>
            </a:r>
            <a:r>
              <a:rPr lang="hi-IN" dirty="0" smtClean="0">
                <a:solidFill>
                  <a:srgbClr val="7030A0"/>
                </a:solidFill>
              </a:rPr>
              <a:t>यह इस बात का प्रमाण होता है कि राशि संबंधित वेंडर या कर्मचारी के खाते में ट्रांसफर कर दी गई है।</a:t>
            </a:r>
          </a:p>
          <a:p>
            <a:r>
              <a:rPr lang="hi-IN" b="1" dirty="0" smtClean="0"/>
              <a:t>चालान (</a:t>
            </a:r>
            <a:r>
              <a:rPr lang="en-US" b="1" dirty="0" err="1" smtClean="0"/>
              <a:t>Challan</a:t>
            </a:r>
            <a:r>
              <a:rPr lang="en-US" b="1" dirty="0" smtClean="0"/>
              <a:t>):</a:t>
            </a:r>
            <a:r>
              <a:rPr lang="en-US" dirty="0" smtClean="0"/>
              <a:t> </a:t>
            </a:r>
            <a:r>
              <a:rPr lang="hi-IN" dirty="0" smtClean="0"/>
              <a:t>सरकार के खाते में पैसा जमा करने के लिए प्रयुक्त होने वाला रसीद वाउचर।</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Presentation in Treasury</a:t>
            </a:r>
            <a:endParaRPr lang="en-US" dirty="0"/>
          </a:p>
        </p:txBody>
      </p:sp>
      <p:sp>
        <p:nvSpPr>
          <p:cNvPr id="3" name="Content Placeholder 2"/>
          <p:cNvSpPr>
            <a:spLocks noGrp="1"/>
          </p:cNvSpPr>
          <p:nvPr>
            <p:ph idx="1"/>
          </p:nvPr>
        </p:nvSpPr>
        <p:spPr/>
        <p:txBody>
          <a:bodyPr>
            <a:normAutofit/>
          </a:bodyPr>
          <a:lstStyle/>
          <a:p>
            <a:r>
              <a:rPr lang="hi-IN" dirty="0" smtClean="0">
                <a:solidFill>
                  <a:srgbClr val="0070C0"/>
                </a:solidFill>
              </a:rPr>
              <a:t>तैयार </a:t>
            </a:r>
            <a:r>
              <a:rPr lang="hi-IN" dirty="0" smtClean="0">
                <a:solidFill>
                  <a:srgbClr val="0070C0"/>
                </a:solidFill>
              </a:rPr>
              <a:t>किए गए बिलों को ट्रेजरी में जमा करने और पास कराने के चरण:</a:t>
            </a:r>
          </a:p>
          <a:p>
            <a:r>
              <a:rPr lang="hi-IN" b="1" dirty="0" smtClean="0">
                <a:solidFill>
                  <a:srgbClr val="00B050"/>
                </a:solidFill>
              </a:rPr>
              <a:t>ऑनलाइन एंट्री (</a:t>
            </a:r>
            <a:r>
              <a:rPr lang="en-US" b="1" dirty="0" smtClean="0">
                <a:solidFill>
                  <a:srgbClr val="00B050"/>
                </a:solidFill>
              </a:rPr>
              <a:t>IFMS Portal):</a:t>
            </a:r>
            <a:r>
              <a:rPr lang="en-US" dirty="0" smtClean="0">
                <a:solidFill>
                  <a:srgbClr val="00B050"/>
                </a:solidFill>
              </a:rPr>
              <a:t> </a:t>
            </a:r>
            <a:r>
              <a:rPr lang="hi-IN" dirty="0" smtClean="0">
                <a:solidFill>
                  <a:srgbClr val="00B050"/>
                </a:solidFill>
              </a:rPr>
              <a:t>वर्तमान में अधिकांश राज्यों में </a:t>
            </a:r>
            <a:r>
              <a:rPr lang="en-US" b="1" dirty="0" smtClean="0">
                <a:solidFill>
                  <a:srgbClr val="00B050"/>
                </a:solidFill>
              </a:rPr>
              <a:t>IFMS (Integrated Financial Management System)</a:t>
            </a:r>
            <a:r>
              <a:rPr lang="en-US" dirty="0" smtClean="0">
                <a:solidFill>
                  <a:srgbClr val="00B050"/>
                </a:solidFill>
              </a:rPr>
              <a:t> </a:t>
            </a:r>
            <a:r>
              <a:rPr lang="hi-IN" dirty="0" smtClean="0">
                <a:solidFill>
                  <a:srgbClr val="00B050"/>
                </a:solidFill>
              </a:rPr>
              <a:t>पोर्टल पर बिल की ऑनलाइन एंट्री की जाती है</a:t>
            </a:r>
            <a:r>
              <a:rPr lang="hi-IN" dirty="0" smtClean="0">
                <a:solidFill>
                  <a:srgbClr val="00B050"/>
                </a:solidFill>
              </a:rPr>
              <a:t>।</a:t>
            </a:r>
            <a:endParaRPr lang="en-US" dirty="0" smtClean="0">
              <a:solidFill>
                <a:srgbClr val="00B050"/>
              </a:solidFill>
            </a:endParaRPr>
          </a:p>
          <a:p>
            <a:pPr>
              <a:buNone/>
            </a:pPr>
            <a:endParaRPr lang="hi-IN" dirty="0" smtClean="0">
              <a:solidFill>
                <a:srgbClr val="0070C0"/>
              </a:solidFill>
            </a:endParaRPr>
          </a:p>
          <a:p>
            <a:r>
              <a:rPr lang="hi-IN" b="1" dirty="0" smtClean="0">
                <a:solidFill>
                  <a:srgbClr val="0070C0"/>
                </a:solidFill>
              </a:rPr>
              <a:t>डिजिटल सिग्नेचर (</a:t>
            </a:r>
            <a:r>
              <a:rPr lang="en-US" b="1" dirty="0" smtClean="0">
                <a:solidFill>
                  <a:srgbClr val="0070C0"/>
                </a:solidFill>
              </a:rPr>
              <a:t>DDO Token/DSC):</a:t>
            </a:r>
            <a:r>
              <a:rPr lang="en-US" dirty="0" smtClean="0">
                <a:solidFill>
                  <a:srgbClr val="0070C0"/>
                </a:solidFill>
              </a:rPr>
              <a:t> </a:t>
            </a:r>
            <a:r>
              <a:rPr lang="hi-IN" dirty="0" smtClean="0">
                <a:solidFill>
                  <a:srgbClr val="0070C0"/>
                </a:solidFill>
              </a:rPr>
              <a:t>आहरण एवं वितरण अधिकारी (</a:t>
            </a:r>
            <a:r>
              <a:rPr lang="en-US" dirty="0" smtClean="0">
                <a:solidFill>
                  <a:srgbClr val="0070C0"/>
                </a:solidFill>
              </a:rPr>
              <a:t>DDO) </a:t>
            </a:r>
            <a:r>
              <a:rPr lang="hi-IN" dirty="0" smtClean="0">
                <a:solidFill>
                  <a:srgbClr val="0070C0"/>
                </a:solidFill>
              </a:rPr>
              <a:t>बिल को अपने डिजिटल सिग्नेचर (</a:t>
            </a:r>
            <a:r>
              <a:rPr lang="en-US" dirty="0" smtClean="0">
                <a:solidFill>
                  <a:srgbClr val="0070C0"/>
                </a:solidFill>
              </a:rPr>
              <a:t>DSC) </a:t>
            </a:r>
            <a:r>
              <a:rPr lang="hi-IN" dirty="0" smtClean="0">
                <a:solidFill>
                  <a:srgbClr val="0070C0"/>
                </a:solidFill>
              </a:rPr>
              <a:t>से सत्यापित करके ट्रेजरी को फॉरवर्ड करते हैं</a:t>
            </a:r>
            <a:r>
              <a:rPr lang="hi-IN" dirty="0" smtClean="0">
                <a:solidFill>
                  <a:srgbClr val="0070C0"/>
                </a:solidFill>
              </a:rPr>
              <a:t>।</a:t>
            </a:r>
            <a:endParaRPr lang="hi-IN" dirty="0" smtClean="0">
              <a:solidFill>
                <a:srgbClr val="0070C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solidFill>
                  <a:srgbClr val="C00000"/>
                </a:solidFill>
              </a:rPr>
              <a:t>ट्रेजरी चेकिंग (</a:t>
            </a:r>
            <a:r>
              <a:rPr lang="en-US" b="1" dirty="0" smtClean="0">
                <a:solidFill>
                  <a:srgbClr val="C00000"/>
                </a:solidFill>
              </a:rPr>
              <a:t>Treasury Audit):</a:t>
            </a:r>
            <a:r>
              <a:rPr lang="en-US" dirty="0" smtClean="0">
                <a:solidFill>
                  <a:srgbClr val="C00000"/>
                </a:solidFill>
              </a:rPr>
              <a:t> </a:t>
            </a:r>
            <a:r>
              <a:rPr lang="hi-IN" dirty="0" smtClean="0">
                <a:solidFill>
                  <a:srgbClr val="C00000"/>
                </a:solidFill>
              </a:rPr>
              <a:t>ट्रेजरी के एकाउंटेंट और ट्रेजरी ऑफिसर (</a:t>
            </a:r>
            <a:r>
              <a:rPr lang="en-US" dirty="0" smtClean="0">
                <a:solidFill>
                  <a:srgbClr val="C00000"/>
                </a:solidFill>
              </a:rPr>
              <a:t>TO) </a:t>
            </a:r>
            <a:r>
              <a:rPr lang="hi-IN" dirty="0" smtClean="0">
                <a:solidFill>
                  <a:srgbClr val="C00000"/>
                </a:solidFill>
              </a:rPr>
              <a:t>बिल की जांच करते हैं कि:बजट </a:t>
            </a:r>
            <a:r>
              <a:rPr lang="en-US" dirty="0" smtClean="0">
                <a:solidFill>
                  <a:srgbClr val="C00000"/>
                </a:solidFill>
              </a:rPr>
              <a:t>/Allotment </a:t>
            </a:r>
            <a:r>
              <a:rPr lang="hi-IN" dirty="0" smtClean="0">
                <a:solidFill>
                  <a:srgbClr val="C00000"/>
                </a:solidFill>
              </a:rPr>
              <a:t>उपलब्ध </a:t>
            </a:r>
            <a:r>
              <a:rPr lang="hi-IN" dirty="0" smtClean="0">
                <a:solidFill>
                  <a:srgbClr val="C00000"/>
                </a:solidFill>
              </a:rPr>
              <a:t>है या नहीं।</a:t>
            </a:r>
          </a:p>
          <a:p>
            <a:r>
              <a:rPr lang="hi-IN" dirty="0" smtClean="0"/>
              <a:t>सक्षम अधिकारी की स्वीकृति (</a:t>
            </a:r>
            <a:r>
              <a:rPr lang="en-US" dirty="0" smtClean="0"/>
              <a:t>Sanction) </a:t>
            </a:r>
            <a:r>
              <a:rPr lang="hi-IN" dirty="0" smtClean="0"/>
              <a:t>संलग्न है या नहीं।</a:t>
            </a:r>
          </a:p>
          <a:p>
            <a:r>
              <a:rPr lang="hi-IN" dirty="0" smtClean="0"/>
              <a:t>वित्तीय नियमों का पालन हुआ है या नहीं</a:t>
            </a:r>
            <a:r>
              <a:rPr lang="hi-IN" dirty="0" smtClean="0"/>
              <a:t>।</a:t>
            </a:r>
            <a:endParaRPr lang="en-US" dirty="0" smtClean="0"/>
          </a:p>
          <a:p>
            <a:r>
              <a:rPr lang="hi-IN" dirty="0" smtClean="0">
                <a:solidFill>
                  <a:srgbClr val="C00000"/>
                </a:solidFill>
              </a:rPr>
              <a:t>ट्रेजरी (</a:t>
            </a:r>
            <a:r>
              <a:rPr lang="en-US" dirty="0" smtClean="0">
                <a:solidFill>
                  <a:srgbClr val="C00000"/>
                </a:solidFill>
              </a:rPr>
              <a:t>Treasury - </a:t>
            </a:r>
            <a:r>
              <a:rPr lang="hi-IN" dirty="0" smtClean="0">
                <a:solidFill>
                  <a:srgbClr val="C00000"/>
                </a:solidFill>
              </a:rPr>
              <a:t>कोषगार) में सरकारी भुगतानों के लिए विभिन्न प्रकार के बिल और वाउचर तैयार करके प्रस्तुत किए जाते हैं। इन बिलों को </a:t>
            </a:r>
            <a:r>
              <a:rPr lang="en-US" b="1" dirty="0" smtClean="0">
                <a:solidFill>
                  <a:srgbClr val="C00000"/>
                </a:solidFill>
              </a:rPr>
              <a:t>Government Accounting Rules (GAR)</a:t>
            </a:r>
            <a:r>
              <a:rPr lang="en-US" dirty="0" smtClean="0">
                <a:solidFill>
                  <a:srgbClr val="C00000"/>
                </a:solidFill>
              </a:rPr>
              <a:t> </a:t>
            </a:r>
            <a:r>
              <a:rPr lang="hi-IN" dirty="0" smtClean="0">
                <a:solidFill>
                  <a:srgbClr val="C00000"/>
                </a:solidFill>
              </a:rPr>
              <a:t>और ट्रेजरी कोड के नियमों के तहत बनाया जाता</a:t>
            </a:r>
            <a:r>
              <a:rPr lang="hi-IN" dirty="0" smtClean="0"/>
              <a:t> है।</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hi-IN" dirty="0" smtClean="0">
                <a:solidFill>
                  <a:srgbClr val="00B050"/>
                </a:solidFill>
              </a:rPr>
              <a:t>नीचे </a:t>
            </a:r>
            <a:r>
              <a:rPr lang="hi-IN" dirty="0" smtClean="0">
                <a:solidFill>
                  <a:srgbClr val="00B050"/>
                </a:solidFill>
              </a:rPr>
              <a:t>ट्रेजरी में प्रस्तुत किए जाने वाले मुख्य बिलों, वाउचरों और उनकी प्रस्तुतीकरण प्रक्रिया (</a:t>
            </a:r>
            <a:r>
              <a:rPr lang="en-US" dirty="0" smtClean="0">
                <a:solidFill>
                  <a:srgbClr val="00B050"/>
                </a:solidFill>
              </a:rPr>
              <a:t>Presentation Process) </a:t>
            </a:r>
            <a:r>
              <a:rPr lang="hi-IN" dirty="0" smtClean="0">
                <a:solidFill>
                  <a:srgbClr val="00B050"/>
                </a:solidFill>
              </a:rPr>
              <a:t>का विवरण दिया गया है:</a:t>
            </a:r>
          </a:p>
          <a:p>
            <a:r>
              <a:rPr lang="hi-IN" dirty="0" smtClean="0">
                <a:solidFill>
                  <a:srgbClr val="00B050"/>
                </a:solidFill>
              </a:rPr>
              <a:t>1. मुख्य बिल और वाउचर के प्रकार (</a:t>
            </a:r>
            <a:r>
              <a:rPr lang="en-US" dirty="0" smtClean="0">
                <a:solidFill>
                  <a:srgbClr val="00B050"/>
                </a:solidFill>
              </a:rPr>
              <a:t>Types of Bills &amp; Vouchers)</a:t>
            </a:r>
          </a:p>
          <a:p>
            <a:r>
              <a:rPr lang="hi-IN" dirty="0" smtClean="0">
                <a:solidFill>
                  <a:srgbClr val="00B050"/>
                </a:solidFill>
              </a:rPr>
              <a:t>ट्रेजरी में उपयोग होने वाले बिलों को उनकी प्रकृति के आधार पर अलग-अलग फॉर्म नंबरों में बांटा जाता है:</a:t>
            </a:r>
          </a:p>
          <a:p>
            <a:r>
              <a:rPr lang="hi-IN" b="1" dirty="0" smtClean="0">
                <a:solidFill>
                  <a:srgbClr val="002060"/>
                </a:solidFill>
              </a:rPr>
              <a:t>वेतन बिल (</a:t>
            </a:r>
            <a:r>
              <a:rPr lang="en-US" b="1" dirty="0" smtClean="0">
                <a:solidFill>
                  <a:srgbClr val="002060"/>
                </a:solidFill>
              </a:rPr>
              <a:t>Salary/Establishment Bills):</a:t>
            </a:r>
            <a:r>
              <a:rPr lang="en-US" dirty="0" smtClean="0">
                <a:solidFill>
                  <a:srgbClr val="002060"/>
                </a:solidFill>
              </a:rPr>
              <a:t> </a:t>
            </a:r>
            <a:r>
              <a:rPr lang="hi-IN" dirty="0" smtClean="0">
                <a:solidFill>
                  <a:srgbClr val="002060"/>
                </a:solidFill>
              </a:rPr>
              <a:t>सरकारी कर्मचारियों के मासिक वेतन, भत्तों और कटौतियों के लिए।</a:t>
            </a:r>
          </a:p>
          <a:p>
            <a:r>
              <a:rPr lang="hi-IN" b="1" dirty="0" smtClean="0">
                <a:solidFill>
                  <a:srgbClr val="00B0F0"/>
                </a:solidFill>
              </a:rPr>
              <a:t>यात्रा भत्ता बिल (</a:t>
            </a:r>
            <a:r>
              <a:rPr lang="en-US" b="1" dirty="0" smtClean="0">
                <a:solidFill>
                  <a:srgbClr val="00B0F0"/>
                </a:solidFill>
              </a:rPr>
              <a:t>TA Bills - Travelling Allowance):</a:t>
            </a:r>
            <a:r>
              <a:rPr lang="en-US" dirty="0" smtClean="0">
                <a:solidFill>
                  <a:srgbClr val="00B0F0"/>
                </a:solidFill>
              </a:rPr>
              <a:t> </a:t>
            </a:r>
            <a:r>
              <a:rPr lang="hi-IN" dirty="0" smtClean="0">
                <a:solidFill>
                  <a:srgbClr val="00B0F0"/>
                </a:solidFill>
              </a:rPr>
              <a:t>कर्मचारियों के आधिकारिक दौरों और ट्रांसफर के खर्चों के दावों के लिए।</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b="1" dirty="0" smtClean="0">
                <a:solidFill>
                  <a:srgbClr val="0070C0"/>
                </a:solidFill>
              </a:rPr>
              <a:t>आकस्मिक व्यय बिल (</a:t>
            </a:r>
            <a:r>
              <a:rPr lang="en-US" b="1" dirty="0" smtClean="0">
                <a:solidFill>
                  <a:srgbClr val="0070C0"/>
                </a:solidFill>
              </a:rPr>
              <a:t>Contingent Bills):</a:t>
            </a:r>
            <a:r>
              <a:rPr lang="en-US" dirty="0" smtClean="0">
                <a:solidFill>
                  <a:srgbClr val="0070C0"/>
                </a:solidFill>
              </a:rPr>
              <a:t> </a:t>
            </a:r>
            <a:r>
              <a:rPr lang="hi-IN" dirty="0" smtClean="0">
                <a:solidFill>
                  <a:srgbClr val="0070C0"/>
                </a:solidFill>
              </a:rPr>
              <a:t>कार्यालय के रोजमर्रा के खर्चों जैसे बिजली, पानी, स्टेशनरी, और मरम्मत के भुगतान के लिए। इसके दो मुख्य प्रकार होते हैं:</a:t>
            </a:r>
            <a:r>
              <a:rPr lang="en-US" b="1" dirty="0" smtClean="0">
                <a:solidFill>
                  <a:srgbClr val="0070C0"/>
                </a:solidFill>
              </a:rPr>
              <a:t>Abstract Contingent (AC) Bill:</a:t>
            </a:r>
            <a:r>
              <a:rPr lang="en-US" dirty="0" smtClean="0">
                <a:solidFill>
                  <a:srgbClr val="0070C0"/>
                </a:solidFill>
              </a:rPr>
              <a:t> </a:t>
            </a:r>
            <a:r>
              <a:rPr lang="hi-IN" dirty="0" smtClean="0">
                <a:solidFill>
                  <a:srgbClr val="0070C0"/>
                </a:solidFill>
              </a:rPr>
              <a:t>एडवांस या बिना रसीद के तत्काल भुगतान के लिए।</a:t>
            </a:r>
          </a:p>
          <a:p>
            <a:r>
              <a:rPr lang="en-US" b="1" dirty="0" smtClean="0">
                <a:solidFill>
                  <a:srgbClr val="0070C0"/>
                </a:solidFill>
              </a:rPr>
              <a:t>Detailed Contingent (DC) Bill:</a:t>
            </a:r>
            <a:r>
              <a:rPr lang="en-US" dirty="0" smtClean="0">
                <a:solidFill>
                  <a:srgbClr val="0070C0"/>
                </a:solidFill>
              </a:rPr>
              <a:t> AC </a:t>
            </a:r>
            <a:r>
              <a:rPr lang="hi-IN" dirty="0" smtClean="0">
                <a:solidFill>
                  <a:srgbClr val="0070C0"/>
                </a:solidFill>
              </a:rPr>
              <a:t>बिल के खर्चों का पूरा विवरण और रसीदें जमा करने के लिए।</a:t>
            </a:r>
          </a:p>
          <a:p>
            <a:r>
              <a:rPr lang="hi-IN" b="1" dirty="0" smtClean="0">
                <a:solidFill>
                  <a:srgbClr val="0070C0"/>
                </a:solidFill>
              </a:rPr>
              <a:t>पेंशन </a:t>
            </a:r>
            <a:r>
              <a:rPr lang="hi-IN" b="1" dirty="0" smtClean="0">
                <a:solidFill>
                  <a:srgbClr val="0070C0"/>
                </a:solidFill>
              </a:rPr>
              <a:t>और ग्रेच्युटी बिल (</a:t>
            </a:r>
            <a:r>
              <a:rPr lang="en-US" b="1" dirty="0" smtClean="0">
                <a:solidFill>
                  <a:srgbClr val="0070C0"/>
                </a:solidFill>
              </a:rPr>
              <a:t>Pension &amp; Gratuity Bills):</a:t>
            </a:r>
            <a:r>
              <a:rPr lang="en-US" dirty="0" smtClean="0">
                <a:solidFill>
                  <a:srgbClr val="0070C0"/>
                </a:solidFill>
              </a:rPr>
              <a:t> </a:t>
            </a:r>
            <a:r>
              <a:rPr lang="hi-IN" dirty="0" smtClean="0">
                <a:solidFill>
                  <a:srgbClr val="0070C0"/>
                </a:solidFill>
              </a:rPr>
              <a:t>सेवानिवृत्त कर्मचारियों के भुगतानों के लिए।</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t>सावधि ऋण और अग्रिम (</a:t>
            </a:r>
            <a:r>
              <a:rPr lang="en-US" b="1" dirty="0" smtClean="0"/>
              <a:t>Loans &amp; Advances):</a:t>
            </a:r>
            <a:r>
              <a:rPr lang="en-US" dirty="0" smtClean="0"/>
              <a:t> </a:t>
            </a:r>
            <a:r>
              <a:rPr lang="hi-IN" dirty="0" smtClean="0"/>
              <a:t>जैसे त्योहार अग्रिम, कंप्यूटर या वाहन लोन के लिए।</a:t>
            </a:r>
          </a:p>
          <a:p>
            <a:r>
              <a:rPr lang="hi-IN" b="1" dirty="0" smtClean="0"/>
              <a:t>वाउचर (</a:t>
            </a:r>
            <a:r>
              <a:rPr lang="en-US" b="1" dirty="0" smtClean="0"/>
              <a:t>Vouchers):</a:t>
            </a:r>
            <a:r>
              <a:rPr lang="en-US" dirty="0" smtClean="0"/>
              <a:t> </a:t>
            </a:r>
            <a:r>
              <a:rPr lang="hi-IN" dirty="0" smtClean="0"/>
              <a:t>किसी भी भुगतान के सफल होने के बाद, रसीद और बिल का वह हिस्सा जो इस बात का प्रमाण बनता है कि भुगतान हो चुका है, उसे वाउचर कहते हैं।</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hi-IN" b="1" dirty="0" smtClean="0"/>
              <a:t>बजट </a:t>
            </a:r>
            <a:r>
              <a:rPr lang="hi-IN" b="1" dirty="0" smtClean="0"/>
              <a:t>की उपलब्धता:</a:t>
            </a:r>
            <a:r>
              <a:rPr lang="hi-IN" dirty="0" smtClean="0"/>
              <a:t> बिल बनाने से पहले यह सुनिश्चित किया जाता है कि उस विशिष्ट हेड (</a:t>
            </a:r>
            <a:r>
              <a:rPr lang="en-US" dirty="0" smtClean="0"/>
              <a:t>Head of Account) </a:t>
            </a:r>
            <a:r>
              <a:rPr lang="hi-IN" dirty="0" smtClean="0"/>
              <a:t>में पर्याप्त बजट उपलब्ध है।</a:t>
            </a:r>
          </a:p>
          <a:p>
            <a:r>
              <a:rPr lang="en-US" dirty="0" smtClean="0">
                <a:solidFill>
                  <a:srgbClr val="C00000"/>
                </a:solidFill>
              </a:rPr>
              <a:t>41-</a:t>
            </a:r>
            <a:r>
              <a:rPr lang="en-US" dirty="0" smtClean="0">
                <a:solidFill>
                  <a:srgbClr val="0070C0"/>
                </a:solidFill>
              </a:rPr>
              <a:t>5054</a:t>
            </a:r>
            <a:r>
              <a:rPr lang="en-US" dirty="0" smtClean="0">
                <a:solidFill>
                  <a:srgbClr val="C00000"/>
                </a:solidFill>
              </a:rPr>
              <a:t>- </a:t>
            </a:r>
            <a:r>
              <a:rPr lang="en-US" dirty="0" smtClean="0">
                <a:solidFill>
                  <a:srgbClr val="00B050"/>
                </a:solidFill>
              </a:rPr>
              <a:t>03</a:t>
            </a:r>
            <a:r>
              <a:rPr lang="en-US" dirty="0" smtClean="0">
                <a:solidFill>
                  <a:srgbClr val="C00000"/>
                </a:solidFill>
              </a:rPr>
              <a:t>-789-0101 -5</a:t>
            </a:r>
            <a:r>
              <a:rPr lang="en-US" dirty="0" smtClean="0">
                <a:solidFill>
                  <a:srgbClr val="00B0F0"/>
                </a:solidFill>
              </a:rPr>
              <a:t>3-01</a:t>
            </a:r>
          </a:p>
          <a:p>
            <a:r>
              <a:rPr lang="en-US" dirty="0" smtClean="0">
                <a:solidFill>
                  <a:srgbClr val="C00000"/>
                </a:solidFill>
              </a:rPr>
              <a:t>41-Grant no</a:t>
            </a:r>
            <a:r>
              <a:rPr lang="en-US" dirty="0" smtClean="0">
                <a:solidFill>
                  <a:srgbClr val="002060"/>
                </a:solidFill>
              </a:rPr>
              <a:t>.</a:t>
            </a:r>
          </a:p>
          <a:p>
            <a:r>
              <a:rPr lang="en-US" dirty="0" smtClean="0">
                <a:solidFill>
                  <a:srgbClr val="0070C0"/>
                </a:solidFill>
              </a:rPr>
              <a:t>  5054-Major  Head  (Road and bridge)</a:t>
            </a:r>
          </a:p>
          <a:p>
            <a:r>
              <a:rPr lang="en-US" dirty="0" smtClean="0">
                <a:solidFill>
                  <a:srgbClr val="00B050"/>
                </a:solidFill>
              </a:rPr>
              <a:t>03  -Sub Major  Head ( State High way)</a:t>
            </a:r>
          </a:p>
          <a:p>
            <a:r>
              <a:rPr lang="en-US" dirty="0" smtClean="0">
                <a:solidFill>
                  <a:srgbClr val="7030A0"/>
                </a:solidFill>
              </a:rPr>
              <a:t>789-Minor  head   ( </a:t>
            </a:r>
            <a:r>
              <a:rPr lang="en-US" dirty="0" err="1" smtClean="0">
                <a:solidFill>
                  <a:srgbClr val="7030A0"/>
                </a:solidFill>
              </a:rPr>
              <a:t>Spl</a:t>
            </a:r>
            <a:r>
              <a:rPr lang="en-US" dirty="0" smtClean="0">
                <a:solidFill>
                  <a:srgbClr val="7030A0"/>
                </a:solidFill>
              </a:rPr>
              <a:t>. Component  </a:t>
            </a:r>
            <a:r>
              <a:rPr lang="en-US" dirty="0" err="1" smtClean="0">
                <a:solidFill>
                  <a:srgbClr val="7030A0"/>
                </a:solidFill>
              </a:rPr>
              <a:t>Spl</a:t>
            </a:r>
            <a:r>
              <a:rPr lang="en-US" dirty="0" smtClean="0">
                <a:solidFill>
                  <a:srgbClr val="7030A0"/>
                </a:solidFill>
              </a:rPr>
              <a:t>. Component for SC Scheme )</a:t>
            </a:r>
          </a:p>
          <a:p>
            <a:r>
              <a:rPr lang="en-US" dirty="0" smtClean="0">
                <a:solidFill>
                  <a:srgbClr val="C00000"/>
                </a:solidFill>
              </a:rPr>
              <a:t>0101- Sub head-  (Major  road )</a:t>
            </a:r>
          </a:p>
          <a:p>
            <a:r>
              <a:rPr lang="en-US" dirty="0" smtClean="0">
                <a:solidFill>
                  <a:srgbClr val="00B0F0"/>
                </a:solidFill>
              </a:rPr>
              <a:t>53-01- </a:t>
            </a:r>
            <a:r>
              <a:rPr lang="en-US" dirty="0" smtClean="0">
                <a:solidFill>
                  <a:srgbClr val="FF0000"/>
                </a:solidFill>
              </a:rPr>
              <a:t>Subject head </a:t>
            </a:r>
            <a:r>
              <a:rPr lang="en-US" dirty="0" smtClean="0">
                <a:solidFill>
                  <a:srgbClr val="00B0F0"/>
                </a:solidFill>
              </a:rPr>
              <a:t>(</a:t>
            </a:r>
            <a:r>
              <a:rPr lang="en-US" dirty="0" err="1" smtClean="0">
                <a:solidFill>
                  <a:srgbClr val="00B0F0"/>
                </a:solidFill>
              </a:rPr>
              <a:t>mukhy</a:t>
            </a:r>
            <a:r>
              <a:rPr lang="en-US" dirty="0" smtClean="0">
                <a:solidFill>
                  <a:srgbClr val="00B0F0"/>
                </a:solidFill>
              </a:rPr>
              <a:t> </a:t>
            </a:r>
            <a:r>
              <a:rPr lang="en-US" dirty="0" err="1" smtClean="0">
                <a:solidFill>
                  <a:srgbClr val="00B0F0"/>
                </a:solidFill>
              </a:rPr>
              <a:t>nirman</a:t>
            </a:r>
            <a:r>
              <a:rPr lang="en-US" dirty="0" smtClean="0">
                <a:solidFill>
                  <a:srgbClr val="00B0F0"/>
                </a:solidFill>
              </a:rPr>
              <a:t> </a:t>
            </a:r>
            <a:r>
              <a:rPr lang="en-US" dirty="0" err="1" smtClean="0">
                <a:solidFill>
                  <a:srgbClr val="00B0F0"/>
                </a:solidFill>
              </a:rPr>
              <a:t>kary</a:t>
            </a:r>
            <a:r>
              <a:rPr lang="en-US" dirty="0" smtClean="0">
                <a:solidFill>
                  <a:srgbClr val="00B0F0"/>
                </a:solidFill>
              </a:rPr>
              <a:t> )</a:t>
            </a:r>
          </a:p>
          <a:p>
            <a:r>
              <a:rPr lang="en-US" dirty="0" smtClean="0">
                <a:solidFill>
                  <a:srgbClr val="00B0F0"/>
                </a:solidFill>
              </a:rPr>
              <a:t> Bill code -</a:t>
            </a:r>
            <a:r>
              <a:rPr lang="en-US" dirty="0" smtClean="0">
                <a:solidFill>
                  <a:srgbClr val="C00000"/>
                </a:solidFill>
              </a:rPr>
              <a:t>41-</a:t>
            </a:r>
            <a:r>
              <a:rPr lang="en-US" dirty="0" smtClean="0">
                <a:solidFill>
                  <a:srgbClr val="0070C0"/>
                </a:solidFill>
              </a:rPr>
              <a:t>5054</a:t>
            </a:r>
            <a:r>
              <a:rPr lang="en-US" dirty="0" smtClean="0">
                <a:solidFill>
                  <a:srgbClr val="C00000"/>
                </a:solidFill>
              </a:rPr>
              <a:t>- </a:t>
            </a:r>
            <a:r>
              <a:rPr lang="en-US" dirty="0" smtClean="0">
                <a:solidFill>
                  <a:srgbClr val="00B050"/>
                </a:solidFill>
              </a:rPr>
              <a:t>03</a:t>
            </a:r>
            <a:r>
              <a:rPr lang="en-US" dirty="0" smtClean="0">
                <a:solidFill>
                  <a:srgbClr val="C00000"/>
                </a:solidFill>
              </a:rPr>
              <a:t>-789-0101 -5</a:t>
            </a:r>
            <a:r>
              <a:rPr lang="en-US" dirty="0" smtClean="0">
                <a:solidFill>
                  <a:srgbClr val="00B0F0"/>
                </a:solidFill>
              </a:rPr>
              <a:t>3-01</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तैयार बिल को ट्रेजरी में पास होने के लिए निम्नलिखित चरणों से गुजरना पड़ता है:</a:t>
            </a:r>
          </a:p>
          <a:p>
            <a:r>
              <a:rPr lang="hi-IN" b="1" dirty="0" smtClean="0"/>
              <a:t>ऑनलाइन सबमिशन:</a:t>
            </a:r>
            <a:r>
              <a:rPr lang="hi-IN" dirty="0" smtClean="0"/>
              <a:t> </a:t>
            </a:r>
            <a:r>
              <a:rPr lang="en-US" dirty="0" smtClean="0"/>
              <a:t>DDO </a:t>
            </a:r>
            <a:r>
              <a:rPr lang="hi-IN" dirty="0" smtClean="0"/>
              <a:t>द्वारा पोर्टल के माध्यम से बिल सीधे संबंधित ट्रेजरी को ऑनलाइन फॉरवर्ड कर दिया जाता है।</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785926"/>
            <a:ext cx="8229600" cy="4389120"/>
          </a:xfrm>
        </p:spPr>
        <p:txBody>
          <a:bodyPr>
            <a:normAutofit/>
          </a:bodyPr>
          <a:lstStyle/>
          <a:p>
            <a:endParaRPr lang="en-US" dirty="0" smtClean="0"/>
          </a:p>
          <a:p>
            <a:r>
              <a:rPr lang="hi-IN" b="1" dirty="0" smtClean="0"/>
              <a:t>टोकन </a:t>
            </a:r>
            <a:r>
              <a:rPr lang="hi-IN" b="1" dirty="0" smtClean="0"/>
              <a:t>जनरेशन (</a:t>
            </a:r>
            <a:r>
              <a:rPr lang="en-US" b="1" dirty="0" smtClean="0"/>
              <a:t>Token Generation):</a:t>
            </a:r>
            <a:r>
              <a:rPr lang="en-US" dirty="0" smtClean="0"/>
              <a:t> </a:t>
            </a:r>
            <a:r>
              <a:rPr lang="hi-IN" dirty="0" smtClean="0"/>
              <a:t>ट्रेजरी में बिल प्राप्त होते ही एक यूनिक टोकन नंबर जारी होता है, जिससे बिल की स्थिति (</a:t>
            </a:r>
            <a:r>
              <a:rPr lang="en-US" dirty="0" smtClean="0"/>
              <a:t>Status) </a:t>
            </a:r>
            <a:r>
              <a:rPr lang="hi-IN" dirty="0" smtClean="0"/>
              <a:t>को ट्रैक किया जा सके।</a:t>
            </a:r>
          </a:p>
          <a:p>
            <a:r>
              <a:rPr lang="hi-IN" b="1" dirty="0" smtClean="0"/>
              <a:t>ट्रेजरी जांच (</a:t>
            </a:r>
            <a:r>
              <a:rPr lang="en-US" b="1" dirty="0" smtClean="0"/>
              <a:t>Treasury Scrutiny):</a:t>
            </a:r>
            <a:r>
              <a:rPr lang="en-US" dirty="0" smtClean="0"/>
              <a:t> </a:t>
            </a:r>
            <a:r>
              <a:rPr lang="hi-IN" dirty="0" smtClean="0"/>
              <a:t>ट्रेजरी का </a:t>
            </a:r>
            <a:r>
              <a:rPr lang="hi-IN" dirty="0" smtClean="0"/>
              <a:t> </a:t>
            </a:r>
            <a:r>
              <a:rPr lang="hi-IN" dirty="0" smtClean="0"/>
              <a:t>स्टाफ बिल की गहन जांच करता है। इसमें मुख्य रूप से देखा जाता है:बजट हेड सही है या नहीं।</a:t>
            </a:r>
          </a:p>
          <a:p>
            <a:r>
              <a:rPr lang="hi-IN" dirty="0" smtClean="0"/>
              <a:t>सक्षम प्राधिकारी की मंजूरी (</a:t>
            </a:r>
            <a:r>
              <a:rPr lang="en-US" dirty="0" smtClean="0"/>
              <a:t>Sanction) </a:t>
            </a:r>
            <a:r>
              <a:rPr lang="hi-IN" dirty="0" smtClean="0"/>
              <a:t>संलग्न है या नहीं।</a:t>
            </a:r>
          </a:p>
          <a:p>
            <a:r>
              <a:rPr lang="hi-IN" dirty="0" smtClean="0"/>
              <a:t>कोई गणितीय गलती (</a:t>
            </a:r>
            <a:r>
              <a:rPr lang="en-US" dirty="0" smtClean="0"/>
              <a:t>Mathematical Error) </a:t>
            </a:r>
            <a:r>
              <a:rPr lang="hi-IN" dirty="0" smtClean="0"/>
              <a:t>तो नहीं है।</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solidFill>
                  <a:srgbClr val="C00000"/>
                </a:solidFill>
              </a:rPr>
              <a:t>आब्जेक्शन या पास होना (</a:t>
            </a:r>
            <a:r>
              <a:rPr lang="en-US" b="1" dirty="0" smtClean="0">
                <a:solidFill>
                  <a:srgbClr val="C00000"/>
                </a:solidFill>
              </a:rPr>
              <a:t>Objection or Passing):</a:t>
            </a:r>
            <a:r>
              <a:rPr lang="hi-IN" dirty="0" smtClean="0">
                <a:solidFill>
                  <a:srgbClr val="C00000"/>
                </a:solidFill>
              </a:rPr>
              <a:t>यदि बिल में कोई कमी होती है, तो ट्रेजरी उसे </a:t>
            </a:r>
            <a:r>
              <a:rPr lang="en-US" b="1" dirty="0" smtClean="0">
                <a:solidFill>
                  <a:srgbClr val="C00000"/>
                </a:solidFill>
              </a:rPr>
              <a:t>Objection (</a:t>
            </a:r>
            <a:r>
              <a:rPr lang="hi-IN" b="1" dirty="0" smtClean="0">
                <a:solidFill>
                  <a:srgbClr val="C00000"/>
                </a:solidFill>
              </a:rPr>
              <a:t>आपत्ति)</a:t>
            </a:r>
            <a:r>
              <a:rPr lang="hi-IN" dirty="0" smtClean="0">
                <a:solidFill>
                  <a:srgbClr val="C00000"/>
                </a:solidFill>
              </a:rPr>
              <a:t> लगाकर </a:t>
            </a:r>
            <a:r>
              <a:rPr lang="en-US" dirty="0" smtClean="0">
                <a:solidFill>
                  <a:srgbClr val="C00000"/>
                </a:solidFill>
              </a:rPr>
              <a:t>DDO </a:t>
            </a:r>
            <a:r>
              <a:rPr lang="hi-IN" dirty="0" smtClean="0">
                <a:solidFill>
                  <a:srgbClr val="C00000"/>
                </a:solidFill>
              </a:rPr>
              <a:t>को वापस भेज देती है।</a:t>
            </a:r>
          </a:p>
          <a:p>
            <a:r>
              <a:rPr lang="hi-IN" dirty="0" smtClean="0">
                <a:solidFill>
                  <a:srgbClr val="002060"/>
                </a:solidFill>
              </a:rPr>
              <a:t>यदि बिल सही है, तो ट्रेजरी अधिकारी (</a:t>
            </a:r>
            <a:r>
              <a:rPr lang="en-US" dirty="0" smtClean="0">
                <a:solidFill>
                  <a:srgbClr val="002060"/>
                </a:solidFill>
              </a:rPr>
              <a:t>TO) </a:t>
            </a:r>
            <a:r>
              <a:rPr lang="hi-IN" dirty="0" smtClean="0">
                <a:solidFill>
                  <a:srgbClr val="002060"/>
                </a:solidFill>
              </a:rPr>
              <a:t>उसे </a:t>
            </a:r>
            <a:r>
              <a:rPr lang="en-US" b="1" dirty="0" smtClean="0">
                <a:solidFill>
                  <a:srgbClr val="002060"/>
                </a:solidFill>
              </a:rPr>
              <a:t>Pass (</a:t>
            </a:r>
            <a:r>
              <a:rPr lang="hi-IN" b="1" dirty="0" smtClean="0">
                <a:solidFill>
                  <a:srgbClr val="002060"/>
                </a:solidFill>
              </a:rPr>
              <a:t>स्वीकृत)</a:t>
            </a:r>
            <a:r>
              <a:rPr lang="hi-IN" dirty="0" smtClean="0">
                <a:solidFill>
                  <a:srgbClr val="002060"/>
                </a:solidFill>
              </a:rPr>
              <a:t> कर देता है।</a:t>
            </a:r>
          </a:p>
          <a:p>
            <a:r>
              <a:rPr lang="hi-IN" b="1" dirty="0" smtClean="0">
                <a:solidFill>
                  <a:srgbClr val="0070C0"/>
                </a:solidFill>
              </a:rPr>
              <a:t>ई-पेमेंट (</a:t>
            </a:r>
            <a:r>
              <a:rPr lang="en-US" b="1" dirty="0" smtClean="0">
                <a:solidFill>
                  <a:srgbClr val="0070C0"/>
                </a:solidFill>
              </a:rPr>
              <a:t>e-Payment):</a:t>
            </a:r>
            <a:r>
              <a:rPr lang="en-US" dirty="0" smtClean="0">
                <a:solidFill>
                  <a:srgbClr val="0070C0"/>
                </a:solidFill>
              </a:rPr>
              <a:t> </a:t>
            </a:r>
            <a:r>
              <a:rPr lang="hi-IN" dirty="0" smtClean="0">
                <a:solidFill>
                  <a:srgbClr val="0070C0"/>
                </a:solidFill>
              </a:rPr>
              <a:t>बिल पास होने के बाद ट्रेजरी सीधे </a:t>
            </a:r>
            <a:r>
              <a:rPr lang="en-US" b="1" dirty="0" smtClean="0">
                <a:solidFill>
                  <a:srgbClr val="0070C0"/>
                </a:solidFill>
              </a:rPr>
              <a:t>RBI</a:t>
            </a:r>
            <a:r>
              <a:rPr lang="en-US" dirty="0" smtClean="0">
                <a:solidFill>
                  <a:srgbClr val="0070C0"/>
                </a:solidFill>
              </a:rPr>
              <a:t> </a:t>
            </a:r>
            <a:r>
              <a:rPr lang="hi-IN" dirty="0" smtClean="0">
                <a:solidFill>
                  <a:srgbClr val="0070C0"/>
                </a:solidFill>
              </a:rPr>
              <a:t>या स्टेट बैंक के </a:t>
            </a:r>
            <a:r>
              <a:rPr lang="en-US" dirty="0" err="1" smtClean="0">
                <a:solidFill>
                  <a:srgbClr val="0070C0"/>
                </a:solidFill>
              </a:rPr>
              <a:t>lectronics</a:t>
            </a:r>
            <a:r>
              <a:rPr lang="en-US" dirty="0" smtClean="0">
                <a:solidFill>
                  <a:srgbClr val="0070C0"/>
                </a:solidFill>
              </a:rPr>
              <a:t> fund transfer(NEFT</a:t>
            </a:r>
            <a:r>
              <a:rPr lang="en-US" dirty="0" smtClean="0">
                <a:solidFill>
                  <a:srgbClr val="0070C0"/>
                </a:solidFill>
              </a:rPr>
              <a:t>) </a:t>
            </a:r>
            <a:r>
              <a:rPr lang="hi-IN" dirty="0" smtClean="0">
                <a:solidFill>
                  <a:srgbClr val="0070C0"/>
                </a:solidFill>
              </a:rPr>
              <a:t>कर देती </a:t>
            </a:r>
            <a:r>
              <a:rPr lang="hi-IN" dirty="0" smtClean="0">
                <a:solidFill>
                  <a:srgbClr val="0070C0"/>
                </a:solidFill>
              </a:rPr>
              <a:t>हैमाध्यम से लाभार्थी (</a:t>
            </a:r>
            <a:r>
              <a:rPr lang="en-US" dirty="0" smtClean="0">
                <a:solidFill>
                  <a:srgbClr val="0070C0"/>
                </a:solidFill>
              </a:rPr>
              <a:t>Beneficiary) </a:t>
            </a:r>
            <a:r>
              <a:rPr lang="hi-IN" dirty="0" smtClean="0">
                <a:solidFill>
                  <a:srgbClr val="0070C0"/>
                </a:solidFill>
              </a:rPr>
              <a:t>के बैंक खाते में डिजिटल रूप से पैसा ट्रांसफर (</a:t>
            </a:r>
            <a:r>
              <a:rPr lang="en-US" dirty="0" err="1" smtClean="0">
                <a:solidFill>
                  <a:srgbClr val="0070C0"/>
                </a:solidFill>
              </a:rPr>
              <a:t>Elctronics</a:t>
            </a:r>
            <a:r>
              <a:rPr lang="en-US" dirty="0" smtClean="0">
                <a:solidFill>
                  <a:srgbClr val="0070C0"/>
                </a:solidFill>
              </a:rPr>
              <a:t> clearing service(ECS)/National e</a:t>
            </a:r>
            <a:r>
              <a:rPr lang="hi-IN" dirty="0" smtClean="0">
                <a:solidFill>
                  <a:srgbClr val="0070C0"/>
                </a:solidFill>
              </a:rPr>
              <a:t>।</a:t>
            </a:r>
            <a:endParaRPr lang="hi-IN" dirty="0" smtClean="0">
              <a:solidFill>
                <a:srgbClr val="0070C0"/>
              </a:solidFill>
            </a:endParaRP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Preparation of various  bills Voucher and presentation  in treasury</a:t>
            </a:r>
            <a:endParaRPr lang="en-US" dirty="0"/>
          </a:p>
        </p:txBody>
      </p:sp>
      <p:sp>
        <p:nvSpPr>
          <p:cNvPr id="3" name="Content Placeholder 2"/>
          <p:cNvSpPr>
            <a:spLocks noGrp="1"/>
          </p:cNvSpPr>
          <p:nvPr>
            <p:ph idx="1"/>
          </p:nvPr>
        </p:nvSpPr>
        <p:spPr/>
        <p:txBody>
          <a:bodyPr/>
          <a:lstStyle/>
          <a:p>
            <a:r>
              <a:rPr lang="hi-IN" dirty="0" smtClean="0"/>
              <a:t>बिल तैयार करने और उसके प्रारूप से संबंधित सामान्य निर्देश</a:t>
            </a:r>
            <a:endParaRPr lang="en-US" dirty="0" smtClean="0"/>
          </a:p>
          <a:p>
            <a:r>
              <a:rPr lang="en-US" dirty="0" smtClean="0"/>
              <a:t>General instructions regarding the preparation and form</a:t>
            </a:r>
          </a:p>
          <a:p>
            <a:r>
              <a:rPr lang="hi-IN" smtClean="0"/>
              <a:t>विभिन्न बिलों और वाउचरों को तैयार करना और उन्हें ट्रेजरी में प्रस्तुत करना।</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fontScale="92500" lnSpcReduction="10000"/>
          </a:bodyPr>
          <a:lstStyle/>
          <a:p>
            <a:r>
              <a:rPr lang="hi-IN" dirty="0" smtClean="0"/>
              <a:t>82. बिल तैयार करने और के प्रारूप के संबंध में निम्नलिखित निर्देशों का पालन किया जाएगा। </a:t>
            </a:r>
            <a:endParaRPr lang="en-US" dirty="0" smtClean="0"/>
          </a:p>
          <a:p>
            <a:r>
              <a:rPr lang="hi-IN" dirty="0" smtClean="0"/>
              <a:t>(</a:t>
            </a:r>
            <a:r>
              <a:rPr lang="hi-IN" dirty="0" smtClean="0"/>
              <a:t>क) बिलों के मुद्रित प्रारूप अंग्रेजी और हिंदी में उपलब्ध कराए </a:t>
            </a:r>
            <a:r>
              <a:rPr lang="hi-IN" dirty="0" smtClean="0"/>
              <a:t>जाएंगे</a:t>
            </a:r>
            <a:endParaRPr lang="en-US" dirty="0" smtClean="0"/>
          </a:p>
          <a:p>
            <a:r>
              <a:rPr lang="hi-IN" dirty="0" smtClean="0"/>
              <a:t>(</a:t>
            </a:r>
            <a:r>
              <a:rPr lang="hi-IN" dirty="0" smtClean="0"/>
              <a:t>ख) किसी विशेष प्रकार के बिल को तैयार करने के लिए निर्धारित मुद्रित मानक प्रारूप की हस्तलिखित, टाइप की हुई या साइक्लोस्टाइल की गई प्रति का उपयोग नहीं किया जाना चाहिए। (ग) सभी बिलों पर स्याही से हस्ताक्षर किए जाने चाहिए। प्रत्येक बिल की राशि, जहां तक ​​पूर्ण रुपयों का संबंध है, शब्दों के साथ-साथ अंकों में भी लिखी जानी चाहिए। सरकारी खातों में रुपये के अंशों से संबंधित लेनदेन को निकटतम रुपये तक पूर्णांकित किया जाएगा; </a:t>
            </a:r>
            <a:br>
              <a:rPr lang="hi-IN" dirty="0" smtClean="0"/>
            </a:b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10000"/>
          </a:bodyPr>
          <a:lstStyle/>
          <a:p>
            <a:r>
              <a:rPr lang="hi-IN" dirty="0" smtClean="0"/>
              <a:t>; 50 पैसे और उससे अधिक को पूरे रुपये तक पूर्णांकित किया जाएगा और 50 पैसे से कम की राशि को छोड़ दिया जाएगा, और शब्दों में लिखी गई राशि के बाद 'केवल' शब्द लिखा जाएगा और यह सुनिश्चित किया जाएगा कि कोई भी अतिरिक्त जानकारी न छोड़ी जाए</a:t>
            </a:r>
            <a:r>
              <a:rPr lang="hi-IN" dirty="0" smtClean="0"/>
              <a:t>।</a:t>
            </a:r>
            <a:endParaRPr lang="en-US" dirty="0" smtClean="0"/>
          </a:p>
          <a:p>
            <a:r>
              <a:rPr lang="hi-IN" dirty="0" smtClean="0"/>
              <a:t> </a:t>
            </a:r>
            <a:r>
              <a:rPr lang="hi-IN" dirty="0" smtClean="0"/>
              <a:t>(घ) बिल में विवरण लिखने के लिए और प्रत्येक मद की राशि लिखने के लिए निर्धारित कॉलम यदि खाली छोड़ा जाता है, तो उसे हमेशा एक तिरछी रेखा से भरा जाना चाहिए। </a:t>
            </a:r>
            <a:endParaRPr lang="en-US" dirty="0" smtClean="0"/>
          </a:p>
          <a:p>
            <a:r>
              <a:rPr lang="hi-IN" dirty="0" smtClean="0"/>
              <a:t>ई</a:t>
            </a:r>
            <a:r>
              <a:rPr lang="hi-IN" dirty="0" smtClean="0"/>
              <a:t>) बिल के कुल योग में सभी सुधार और परिवर्तन, चाहे वे अंकों में दिखाए गए हों या शब्दों में, प्रत्येक सुधार और परिवर्तन के लिए आहरण अधिकारी के पूर्ण हस्ताक्षर और तिथि द्वारा सत्यापित किए जाने चाहिए।</a:t>
            </a:r>
          </a:p>
          <a:p>
            <a:r>
              <a:rPr lang="hi-IN" dirty="0" smtClean="0"/>
              <a:t/>
            </a:r>
            <a:br>
              <a:rPr lang="hi-IN" dirty="0" smtClean="0"/>
            </a:b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r>
              <a:rPr lang="hi-IN" dirty="0" smtClean="0"/>
              <a:t> f) किसी भी बिल में मिटाना और दोबारा लिखना पूरी तरह से वर्जित है और इससे बचना चाहिए; यदि सुधार आवश्यक हो जाए, तो गलत प्रविष्टि को लाल स्याही से साफ-सुथरा काटकर सही प्रविष्टि दर्ज की जानी चाहिए। प्रत्येक ऐसे सुधार, परिवर्तन या जोड़ को आहरण अधिकारी द्वारा प्रमाणित किया जाना चाहिए, प्रत्येक के सामने अपने पूरे हस्ताक्षर और तिथि अंकित </a:t>
            </a:r>
            <a:r>
              <a:rPr lang="hi-IN" dirty="0" smtClean="0"/>
              <a:t>करके। </a:t>
            </a:r>
            <a:endParaRPr lang="en-US" dirty="0" smtClean="0"/>
          </a:p>
          <a:p>
            <a:r>
              <a:rPr lang="hi-IN" dirty="0" smtClean="0"/>
              <a:t>g</a:t>
            </a:r>
            <a:r>
              <a:rPr lang="hi-IN" dirty="0" smtClean="0"/>
              <a:t>) बजट के अनुसार खातों का पूरा वर्गीकरण प्रत्येक बिल पर आहरण अधिकारी द्वारा दर्ज किया जाना चाहिए। वर्गीकरण में यह भी दर्शाया जाना चाहिए कि व्यय आवंटित है या प्रभारित है और, जहां तक ​​संभव हो, विभागों या सरकारों के बीच इसका आवंटन, जहां आवश्यक हो</a:t>
            </a:r>
            <a:r>
              <a:rPr lang="hi-IN" dirty="0" smtClean="0"/>
              <a:t>।</a:t>
            </a:r>
            <a:endParaRPr lang="en-US" dirty="0">
              <a:solidFill>
                <a:schemeClr val="accent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h) यात्रा भत्ता और आकस्मिक बिलों में आवंटन ज्ञापन विधिवत भरा जाना चाहिए। </a:t>
            </a:r>
            <a:endParaRPr lang="en-US" dirty="0" smtClean="0"/>
          </a:p>
          <a:p>
            <a:r>
              <a:rPr lang="hi-IN" dirty="0" smtClean="0"/>
              <a:t>i</a:t>
            </a:r>
            <a:r>
              <a:rPr lang="hi-IN" dirty="0" smtClean="0"/>
              <a:t>) दो या दो से अधिक प्रमुख मदों के प्रभार एक बिल में शामिल नहीं किए जाने चाहिए</a:t>
            </a:r>
            <a:r>
              <a:rPr lang="hi-IN" dirty="0" smtClean="0"/>
              <a:t>।</a:t>
            </a:r>
            <a:endParaRPr lang="en-US" dirty="0" smtClean="0"/>
          </a:p>
          <a:p>
            <a:r>
              <a:rPr lang="hi-IN" dirty="0" smtClean="0"/>
              <a:t> </a:t>
            </a:r>
            <a:r>
              <a:rPr lang="hi-IN" dirty="0" smtClean="0"/>
              <a:t>j) व्यय को स्वीकृत करने वाले आदेशों को अनिवार्य रूप से उद्धृत किया जाना चाहिए और बिल के साथ संलग्न किया जाना चाहिए। बिल के साथ संलग्न मूल स्वीकृति आदेश डीडीओ द्वारा विधिवत प्रमाणित होना चाहिए।</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hi-IN" dirty="0" smtClean="0"/>
              <a:t>(k) भुगतान प्राप्तकर्ताओं द्वारा भुगतान की तिथियों को उप-वाउचर, रसीद आदि में उनकी पावती में अंकित किया जाना चाहिए। निरक्षरता की स्थिति में, वास्तविक भुगतान की तिथियों को वितरण अधिकारियों द्वारा दस्तावेजों पर अपने आद्याक्षरों के साथ अंकित किया जाना चाहिए, प्रत्येक भुगतान के लिए अलग-अलग या समूहों में, जैसा भी उचित समझा जाए। </a:t>
            </a:r>
            <a:endParaRPr lang="en-US" dirty="0" smtClean="0"/>
          </a:p>
          <a:p>
            <a:r>
              <a:rPr lang="hi-IN" dirty="0" smtClean="0"/>
              <a:t>(</a:t>
            </a:r>
            <a:r>
              <a:rPr lang="hi-IN" dirty="0" smtClean="0"/>
              <a:t>l) जब आहरण अधिकारी को किसी अन्य व्यक्ति या एजेंसी के माध्यम से भुगतान करने की आवश्यकता हो, तो उसे विशेष रूप से आदेश पर पृष्ठांकन करना होगा या उस निर्दिष्ट व्यक्ति या एजेंसी को भुगतान करने के लिए आवश्यक प्राधिकरण प्रदान करना होगा।</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hi-IN" dirty="0" smtClean="0"/>
              <a:t>(</a:t>
            </a:r>
            <a:r>
              <a:rPr lang="hi-IN" dirty="0" smtClean="0"/>
              <a:t>m) जिस प्राधिकारी के अंतर्गत कटौती की जानी है, छंटनी या वसूली के अन्य आदेशों के कारण, उसका उल्लेख किया जाना चाहिए। </a:t>
            </a:r>
            <a:endParaRPr lang="en-US" dirty="0" smtClean="0"/>
          </a:p>
          <a:p>
            <a:r>
              <a:rPr lang="hi-IN" dirty="0" smtClean="0"/>
              <a:t>(</a:t>
            </a:r>
            <a:r>
              <a:rPr lang="hi-IN" dirty="0" smtClean="0"/>
              <a:t>n) डीडीओ यह सुनिश्चित करेगा कि राजपत्रित अधिकारियों के व्यक्तिगत दावों के बिलों के संबंध में, बिलों में पूरा नाम और वेतन पर्ची संख्या अंकित </a:t>
            </a:r>
            <a:r>
              <a:rPr lang="hi-IN" dirty="0" smtClean="0"/>
              <a:t>हो</a:t>
            </a:r>
            <a:endParaRPr lang="en-US" dirty="0" smtClean="0"/>
          </a:p>
          <a:p>
            <a:r>
              <a:rPr lang="hi-IN" dirty="0" smtClean="0"/>
              <a:t>(</a:t>
            </a:r>
            <a:r>
              <a:rPr lang="hi-IN" dirty="0" smtClean="0"/>
              <a:t>o) आकस्मिक निधि से किए गए व्यय से संबंधित बिलों पर आहरण एवं संवितरण अधिकारी द्वारा स्पष्ट रूप से मोटे अक्षरों में ‘आकस्मिक निधि’ अंकित किया जाएगा, ताकि कोषागार अधिकारी आकस्मिक निधि से किए गए अग्रिमों से संबंधित प्रमुख लेखा मदों के भुगतानों की अनुसूचियों को अलग कर सके और उन्हें कोषागार खातों में सही ढंग से प्रदर्शित कर सके।</a:t>
            </a:r>
            <a:endParaRPr lang="en-US" dirty="0" smtClean="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बिलों पर हस्ताक्षर और प्रतिहस्ताक्ष</a:t>
            </a:r>
            <a:r>
              <a:rPr lang="en-US" dirty="0" smtClean="0"/>
              <a:t> Signature and countersignature on bills </a:t>
            </a:r>
            <a:r>
              <a:rPr lang="hi-IN" dirty="0" smtClean="0"/>
              <a:t>र</a:t>
            </a:r>
            <a:endParaRPr lang="en-US" dirty="0"/>
          </a:p>
        </p:txBody>
      </p:sp>
      <p:sp>
        <p:nvSpPr>
          <p:cNvPr id="3" name="Content Placeholder 2"/>
          <p:cNvSpPr>
            <a:spLocks noGrp="1"/>
          </p:cNvSpPr>
          <p:nvPr>
            <p:ph idx="1"/>
          </p:nvPr>
        </p:nvSpPr>
        <p:spPr/>
        <p:txBody>
          <a:bodyPr>
            <a:normAutofit/>
          </a:bodyPr>
          <a:lstStyle/>
          <a:p>
            <a:pPr>
              <a:buNone/>
            </a:pPr>
            <a:r>
              <a:rPr lang="hi-IN" dirty="0" smtClean="0"/>
              <a:t>बिलों पर हस्ताक्षर और प्रतिहस्ताक्षर </a:t>
            </a:r>
            <a:endParaRPr lang="en-US" dirty="0" smtClean="0"/>
          </a:p>
          <a:p>
            <a:pPr>
              <a:buNone/>
            </a:pPr>
            <a:r>
              <a:rPr lang="hi-IN" dirty="0" smtClean="0"/>
              <a:t>83</a:t>
            </a:r>
            <a:r>
              <a:rPr lang="hi-IN" dirty="0" smtClean="0"/>
              <a:t>. जब तक वित्त विभाग ने किसी कार्यालय के मामले में स्पष्ट रूप से अधिकृत न किया हो, तब तक अधिकृत आहरण एवं संवितरण अधिकारी के अलावा किसी अन्य अधिकारी द्वारा हस्ताक्षरित बिल या आदेश पर कोई भुगतान नहीं किया जा सकता है। किसी कार्यालय के लिए आहरण एवं संवितरण अधिकारी, जब तक कि किसी विभागीय आदेश में स्पष्ट रूप से प्रावधान न किया गया हो, अधिकृत आहरण एवं संवितरण अधिकारी नहीं हो सकता है। वित्त विभाग द्वारा नियमों की सूचना महालेखाकार एवं कोषागार को दी जाएगी। </a:t>
            </a:r>
            <a:endParaRPr lang="en-US" dirty="0">
              <a:solidFill>
                <a:schemeClr val="accent4"/>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85794"/>
            <a:ext cx="8229600" cy="1143000"/>
          </a:xfrm>
        </p:spPr>
        <p:txBody>
          <a:bodyPr>
            <a:normAutofit/>
          </a:bodyPr>
          <a:lstStyle/>
          <a:p>
            <a:endParaRPr lang="en-US" dirty="0">
              <a:solidFill>
                <a:srgbClr val="C00000"/>
              </a:solidFill>
            </a:endParaRPr>
          </a:p>
        </p:txBody>
      </p:sp>
      <p:sp>
        <p:nvSpPr>
          <p:cNvPr id="3" name="Content Placeholder 2"/>
          <p:cNvSpPr>
            <a:spLocks noGrp="1"/>
          </p:cNvSpPr>
          <p:nvPr>
            <p:ph idx="1"/>
          </p:nvPr>
        </p:nvSpPr>
        <p:spPr/>
        <p:txBody>
          <a:bodyPr>
            <a:normAutofit fontScale="85000" lnSpcReduction="10000"/>
          </a:bodyPr>
          <a:lstStyle/>
          <a:p>
            <a:r>
              <a:rPr lang="hi-IN" dirty="0" smtClean="0"/>
              <a:t>84. किसी कार्यालय का प्रमुख अपने अधीन कार्यरत किसी राजपत्रित सरकारी कर्मचारी को अपने लिए किसी विधेयक या आदेश पर हस्ताक्षर करने के लिए अधिकृत कर सकता है, और उस सरकारी कर्मचारी का नाम एवं नमूना हस्ताक्षर कोषागार को सूचित करेगा। हालाँकि, इससे कार्यालय प्रमुख किसी भी प्रकार से विधेयक की सटीकता या भुगतान में प्राप्त धन के निपटान के लिए अपनी जिम्मेदारी से मुक्त नहीं होगा</a:t>
            </a:r>
            <a:r>
              <a:rPr lang="hi-IN" dirty="0" smtClean="0"/>
              <a:t>।</a:t>
            </a:r>
            <a:endParaRPr lang="en-US" dirty="0" smtClean="0"/>
          </a:p>
          <a:p>
            <a:r>
              <a:rPr lang="hi-IN" dirty="0" smtClean="0"/>
              <a:t> 85. </a:t>
            </a:r>
            <a:r>
              <a:rPr lang="hi-IN" dirty="0" smtClean="0"/>
              <a:t>पूर्व प्रतिहस्ताक्षर की आवश्यकता वाले विधेयक कोषागार द्वारा तब तक स्वीकार नहीं किया जाएगा जब तक कि उन पर नियंत्रण अधिकारी द्वारा प्रतिहस्ताक्षर न किए गए हों। </a:t>
            </a:r>
            <a:endParaRPr lang="en-US" dirty="0" smtClean="0"/>
          </a:p>
          <a:p>
            <a:r>
              <a:rPr lang="hi-IN" dirty="0" smtClean="0"/>
              <a:t>86</a:t>
            </a:r>
            <a:r>
              <a:rPr lang="hi-IN" dirty="0" smtClean="0"/>
              <a:t>. संवितरण से पहले महालेखाकार से प्राधिकरण की आवश्यकता वाले विधेयक को महालेखाकार से आवश्यक प्राधिकरण के बिना कोषागार में प्रस्तुत नहीं किया जाएगा। महालेखाकार द्वारा पूर्व-लेखापरीक्षा या पूर्व प्राधिकरण की आवश्यकता वाले विधेयकों की सूची परिशिष्ट 6 में दी गई है।</a:t>
            </a:r>
            <a:endParaRPr lang="en-US" dirty="0">
              <a:solidFill>
                <a:schemeClr val="accent4"/>
              </a:solidFill>
            </a:endParaRPr>
          </a:p>
        </p:txBody>
      </p:sp>
      <p:sp>
        <p:nvSpPr>
          <p:cNvPr id="46081" name="Rectangle 1"/>
          <p:cNvSpPr>
            <a:spLocks noChangeArrowheads="1"/>
          </p:cNvSpPr>
          <p:nvPr/>
        </p:nvSpPr>
        <p:spPr bwMode="auto">
          <a:xfrm>
            <a:off x="0" y="0"/>
            <a:ext cx="9144000" cy="457200"/>
          </a:xfrm>
          <a:prstGeom prst="rect">
            <a:avLst/>
          </a:prstGeom>
          <a:solidFill>
            <a:srgbClr val="F8F9FA"/>
          </a:solidFill>
          <a:ln w="9525">
            <a:noFill/>
            <a:miter lim="800000"/>
            <a:headEnd/>
            <a:tailEnd/>
          </a:ln>
          <a:effectLst/>
        </p:spPr>
        <p:txBody>
          <a:bodyPr vert="horz" wrap="none" lIns="0" tIns="-12696" rIns="0" bIns="-12696"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hi-IN" sz="2100" b="0" i="0" u="none" strike="noStrike" cap="none" normalizeH="0" baseline="0" smtClean="0">
                <a:ln>
                  <a:noFill/>
                </a:ln>
                <a:solidFill>
                  <a:srgbClr val="1F1F1F"/>
                </a:solidFill>
                <a:effectLst/>
                <a:latin typeface="inherit"/>
                <a:cs typeface="Mangal"/>
              </a:rPr>
              <a:t>64. जब तक सरकार सामान्य या विशेष आदेश द्वारा अन्यथा निर्देश न दे, भुगतान उसी जिले में किया जाएगा जहाँ दावा उत्पन्न होता है। स्पष्टीकरण: किसी सरकारी कर्मचारी का अवकाश वेतन केवल उसी जिले में दिया जा सकता है जहाँ उसे सेवारत होने पर वेतन प्राप्त होता। इसके अतिरिक्त, भारत में देय पेंशन राज्य के किसी भी जिले में दी जा सकती है। 65. किसी राजपत्रित सरकारी कर्मचारी के वेतन, अवकाश वेतन या भत्तों के भुगतान हेतु कोई भी निकासी तब तक अनुमत नहीं होगी जब तक कि वित्त विभाग या उसकी नामित एजेंसी आहरण एवं संवितरण अधिकारी को भुगतान की दर सूचित न कर दे।</a:t>
            </a:r>
            <a:r>
              <a:rPr kumimoji="0" lang="hi-IN" sz="600" b="0" i="0" u="none" strike="noStrike" cap="none" normalizeH="0" baseline="0" smtClean="0">
                <a:ln>
                  <a:noFill/>
                </a:ln>
                <a:solidFill>
                  <a:schemeClr val="tx1"/>
                </a:solidFill>
                <a:effectLst/>
                <a:latin typeface="Arial" pitchFamily="34" charset="0"/>
                <a:cs typeface="Mangal"/>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hi-IN" dirty="0" smtClean="0"/>
              <a:t>बिलों की प्रतिलिपियाँ और प्रतियाँ </a:t>
            </a:r>
            <a:r>
              <a:rPr lang="hi-IN" dirty="0" smtClean="0"/>
              <a:t>आदि</a:t>
            </a:r>
            <a:endParaRPr lang="en-US" dirty="0" smtClean="0"/>
          </a:p>
          <a:p>
            <a:r>
              <a:rPr lang="hi-IN" dirty="0" smtClean="0"/>
              <a:t> </a:t>
            </a:r>
            <a:r>
              <a:rPr lang="hi-IN" dirty="0" smtClean="0"/>
              <a:t>87. (क) यदि आहरण अधिकारी/नियंत्रण अधिकारी द्वारा कोषागार में प्रस्तुत करने हेतु पारित किया गया कोई बिल भुगतान से पहले या कोषागार में प्रस्तुत करने से पहले गुम हो जाता है, तो मूल बिल जारी करने वाला सरकारी अधिकारी कोषागार से यह सुनिश्चित करेगा कि उस पर भुगतान नहीं किया गया है, और उसके बाद ही वह उसकी प्रतिलिपि जारी करेगा</a:t>
            </a:r>
            <a:r>
              <a:rPr lang="hi-IN" dirty="0" smtClean="0"/>
              <a:t>।</a:t>
            </a:r>
            <a:endParaRPr lang="en-US" dirty="0" smtClean="0"/>
          </a:p>
          <a:p>
            <a:r>
              <a:rPr lang="hi-IN" dirty="0" smtClean="0"/>
              <a:t> </a:t>
            </a:r>
            <a:r>
              <a:rPr lang="hi-IN" dirty="0" smtClean="0"/>
              <a:t>(ख) यदि प्रतिलिपि जारी की जाती है, तो उसके मुखपृष्ठ पर लाल स्याही से स्पष्ट रूप से 'प्रतिलिपि' लिखा होना चाहिए। प्रतिलिपि जारी होने की सूचना कोषागार अधिकारी को तुरंत दी जाएगी और उसे निर्देश दिया जाएगा कि यदि मूल बिल प्रस्तुत किया जाता है तो उस पर भुगतान न किया जाए</a:t>
            </a:r>
            <a:r>
              <a:rPr lang="hi-IN" dirty="0" smtClean="0"/>
              <a:t>।</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ग) कोषागार अधिकारी अपने अभिलेखों से उचित सत्यापन के बाद, ऐसी प्रतिलिपि पर भुगतान न होने का प्रमाण पत्र जारी करेगा और सभी संबंधितों को निर्देश देगा कि यदि बाद में वह मिल जाती है तो उस पर कोई भुगतान न किया जाए। नोट: जब किसी भी प्रकार का बिल दो या तीन प्रतियों में तैयार करना आवश्यक हो, तो केवल एक प्रति पर पूर्ण हस्ताक्षर या प्रतिहस्ताक्षर किए जाएंगे और अन्य प्रति या प्रतियों पर केवल प्रारंभिक अक्षर ही अंकित किए जा सकते हैं।</a:t>
            </a:r>
            <a:endParaRPr lang="en-US" dirty="0" smtClean="0"/>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रसीदों के लिए </a:t>
            </a:r>
            <a:r>
              <a:rPr lang="hi-IN" dirty="0" smtClean="0"/>
              <a:t>डाक</a:t>
            </a:r>
            <a:r>
              <a:rPr lang="en-US" dirty="0" smtClean="0"/>
              <a:t> Revenue</a:t>
            </a:r>
            <a:r>
              <a:rPr lang="hi-IN" dirty="0" smtClean="0"/>
              <a:t> </a:t>
            </a:r>
            <a:r>
              <a:rPr lang="hi-IN" dirty="0" smtClean="0"/>
              <a:t>टिकट </a:t>
            </a:r>
            <a:endParaRPr lang="en-US" dirty="0" smtClean="0"/>
          </a:p>
          <a:p>
            <a:r>
              <a:rPr lang="hi-IN" dirty="0" smtClean="0"/>
              <a:t>88</a:t>
            </a:r>
            <a:r>
              <a:rPr lang="hi-IN" dirty="0" smtClean="0"/>
              <a:t>. 5000 रुपये से अधिक की सभी राशियों की रसीदों पर राजस्व डाक टिकट लगाना अनिवार्य है। यह डाक टिकट भारतीय डाक टिकट अधिनियम (अधिनियम 11 ऑफ 1899) की अनुसूची 1 की धारा 3 और मद 53 के अंतर्गत लागू होगा, जब तक कि वे डाक शुल्क से मुक्त न हों। ऐसी छूटों की सूची परिशिष्ट 7 में दी गई है। 5000 रुपये की वह सीमा, जिसके लिए रसीद पर डाक टिकट लगाना अनिवार्य नहीं है, बिल पर देय शुद्ध राशि पर लागू होगी, न कि उसमें प्रस्तुत सकल दावे पर।</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hi-IN" dirty="0" smtClean="0">
                <a:solidFill>
                  <a:srgbClr val="FF0000"/>
                </a:solidFill>
              </a:rPr>
              <a:t>चेक 89. इन नियमों में स्पष्ट रूप से दिए गए प्रावधानों के अलावा, कोई </a:t>
            </a:r>
            <a:r>
              <a:rPr lang="hi-IN" dirty="0" smtClean="0"/>
              <a:t>भी व्यक्ति वित्त विभाग के विशेष आदेश के बिना और महालेखाकार द्वारा उस कोषागार में खाताधारक नियुक्त किए जाने से पहले चेक द्वारा कोषागार से धन निकालने के लिए अधिकृत नहीं है। नोट: वन एवं लोक निर्माण संवितरकों को चेक द्वारा धन निकालने की अनुमति है। </a:t>
            </a:r>
            <a:endParaRPr lang="en-US" dirty="0" smtClean="0"/>
          </a:p>
          <a:p>
            <a:r>
              <a:rPr lang="hi-IN" dirty="0" smtClean="0"/>
              <a:t>90</a:t>
            </a:r>
            <a:r>
              <a:rPr lang="hi-IN" dirty="0" smtClean="0"/>
              <a:t>. (क) इस नियम में आगे दिए गए प्रावधानों के अधीन रहते हुए, चेक कोषागार द्वारा संबंधित संवितरण अधिकारियों को दी गई चेक पुस्तिका में दिए गए प्रपत्रों पर जारी किए </a:t>
            </a:r>
            <a:r>
              <a:rPr lang="hi-IN" dirty="0" smtClean="0"/>
              <a:t>जाएंगे</a:t>
            </a:r>
            <a:endParaRPr lang="en-US" dirty="0" smtClean="0"/>
          </a:p>
          <a:p>
            <a:r>
              <a:rPr lang="hi-IN" dirty="0" smtClean="0"/>
              <a:t>(</a:t>
            </a:r>
            <a:r>
              <a:rPr lang="hi-IN" dirty="0" smtClean="0"/>
              <a:t>ख) कोषागार अधिकारी केवल मुद्रित अनुरोध प्रपत्र प्राप्त होने पर ही चेक पुस्तिका प्रदान करेगा, जो प्रत्येक पुस्तिका के अंत में संलग्न होता है, और एक अनुरोध पर एक से अधिक चेक पुस्तिका नहीं दी जाएगी। अनुरोध पर कोषागार से धन निकालने के लिए अधिकृत अधिकारी के हस्ताक्षर होने चाहिए</a:t>
            </a:r>
            <a:r>
              <a:rPr lang="hi-IN" dirty="0" smtClean="0"/>
              <a:t>।</a:t>
            </a:r>
            <a:endParaRPr lang="en-US" dirty="0" smtClean="0"/>
          </a:p>
          <a:p>
            <a:r>
              <a:rPr lang="hi-IN" dirty="0" smtClean="0"/>
              <a:t> </a:t>
            </a:r>
            <a:r>
              <a:rPr lang="hi-IN" dirty="0" smtClean="0"/>
              <a:t>(ग) किसी विशेष कोषागार से प्राप्त चेक पुस्तिकाओं को अन्य कोषागारों पर जारी नहीं किया जाएगा।</a:t>
            </a:r>
            <a:endParaRPr lang="en-US" dirty="0">
              <a:solidFill>
                <a:srgbClr val="FF0000"/>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fontScale="85000" lnSpcReduction="20000"/>
          </a:bodyPr>
          <a:lstStyle/>
          <a:p>
            <a:r>
              <a:rPr lang="hi-IN" dirty="0" smtClean="0">
                <a:solidFill>
                  <a:srgbClr val="FFFF00"/>
                </a:solidFill>
              </a:rPr>
              <a:t>घ) आहरण अधिकारी समय-समय पर उपयोग में लाई जाने वाली प्रत्येक चेक पुस्तिका की संख्या और उसमें मौजूद चेक लीफों की संख्या उस कोषागार को सूचित करेगा जिस पर वह आहरण करता है</a:t>
            </a:r>
            <a:r>
              <a:rPr lang="hi-IN" dirty="0" smtClean="0">
                <a:solidFill>
                  <a:srgbClr val="FFFF00"/>
                </a:solidFill>
              </a:rPr>
              <a:t>।</a:t>
            </a:r>
            <a:endParaRPr lang="en-US" dirty="0" smtClean="0">
              <a:solidFill>
                <a:srgbClr val="FFFF00"/>
              </a:solidFill>
            </a:endParaRPr>
          </a:p>
          <a:p>
            <a:r>
              <a:rPr lang="hi-IN" dirty="0" smtClean="0">
                <a:solidFill>
                  <a:srgbClr val="FFFF00"/>
                </a:solidFill>
              </a:rPr>
              <a:t> </a:t>
            </a:r>
            <a:r>
              <a:rPr lang="hi-IN" dirty="0" smtClean="0">
                <a:solidFill>
                  <a:srgbClr val="FFFF00"/>
                </a:solidFill>
              </a:rPr>
              <a:t>(ङ) चेक पुस्तिका प्राप्त होने पर आहरण अधिकारी द्वारा उसकी </a:t>
            </a:r>
            <a:endParaRPr lang="en-US" dirty="0" smtClean="0">
              <a:solidFill>
                <a:srgbClr val="FFFF00"/>
              </a:solidFill>
            </a:endParaRPr>
          </a:p>
          <a:p>
            <a:r>
              <a:rPr lang="hi-IN" dirty="0" smtClean="0">
                <a:solidFill>
                  <a:srgbClr val="FFFF00"/>
                </a:solidFill>
              </a:rPr>
              <a:t>जांच </a:t>
            </a:r>
            <a:r>
              <a:rPr lang="hi-IN" dirty="0" smtClean="0">
                <a:solidFill>
                  <a:srgbClr val="FFFF00"/>
                </a:solidFill>
              </a:rPr>
              <a:t>की जाएगी, और वह प्रत्येक चेक लीफों की संख्या गिनकर चेक के पहले पृष्ठ पर गिनती का प्रमाण पत्र दर्ज करेगा</a:t>
            </a:r>
            <a:r>
              <a:rPr lang="hi-IN" dirty="0" smtClean="0">
                <a:solidFill>
                  <a:srgbClr val="FFFF00"/>
                </a:solidFill>
              </a:rPr>
              <a:t>।</a:t>
            </a:r>
            <a:endParaRPr lang="en-US" dirty="0" smtClean="0">
              <a:solidFill>
                <a:srgbClr val="FFFF00"/>
              </a:solidFill>
            </a:endParaRPr>
          </a:p>
          <a:p>
            <a:r>
              <a:rPr lang="hi-IN" dirty="0" smtClean="0">
                <a:solidFill>
                  <a:srgbClr val="FFFF00"/>
                </a:solidFill>
              </a:rPr>
              <a:t> </a:t>
            </a:r>
            <a:r>
              <a:rPr lang="hi-IN" dirty="0" smtClean="0">
                <a:solidFill>
                  <a:srgbClr val="FFFF00"/>
                </a:solidFill>
              </a:rPr>
              <a:t>च) प्रत्येक चेक पुस्तिका को आहरण अधिकारी की निजी अभिरक्षा में ताला लगाकर रखा जाएगा, और कार्यभार मुक्त होने पर वह कार्यभार मुक्त करने वाले अधिकारी को सौंपे गए चेक लीफों की सही संख्या की रसीद लेगा। (छ) चेक पुस्तिका या खाली चेक के खो जाने की सूचना उस कोषागार अधिकारी को तुरंत दी जाएगी जिसके पास संबंधित संवितरण अधिकारी का आहरण खाता है</a:t>
            </a:r>
            <a:r>
              <a:rPr lang="hi-IN" dirty="0" smtClean="0">
                <a:solidFill>
                  <a:srgbClr val="FFFF00"/>
                </a:solidFill>
              </a:rPr>
              <a:t>।</a:t>
            </a:r>
            <a:endParaRPr lang="en-US" dirty="0" smtClean="0">
              <a:solidFill>
                <a:srgbClr val="FFFF00"/>
              </a:solidFill>
            </a:endParaRPr>
          </a:p>
          <a:p>
            <a:r>
              <a:rPr lang="hi-IN" dirty="0" smtClean="0">
                <a:solidFill>
                  <a:srgbClr val="FFFF00"/>
                </a:solidFill>
              </a:rPr>
              <a:t> </a:t>
            </a:r>
            <a:r>
              <a:rPr lang="hi-IN" dirty="0" smtClean="0">
                <a:solidFill>
                  <a:srgbClr val="FFFF00"/>
                </a:solidFill>
              </a:rPr>
              <a:t>(ज) सभी चेकों पर स्याही से हस्ताक्षर किए जाएंगे। (i) चेक में सभी सुधार और परिवर्तन आहरण अधिकारी/जमा प्रशासक द्वारा अपने पूर्ण और दिनांकित हस्ताक्षरों द्वारा सत्यापित किए जाएंगे।</a:t>
            </a:r>
            <a:endParaRPr lang="en-US" dirty="0">
              <a:solidFill>
                <a:srgbClr val="FFFF00"/>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a:bodyPr>
          <a:lstStyle/>
          <a:p>
            <a:r>
              <a:rPr lang="hi-IN" dirty="0" smtClean="0"/>
              <a:t>(j) </a:t>
            </a:r>
            <a:r>
              <a:rPr lang="hi-IN" dirty="0" smtClean="0">
                <a:solidFill>
                  <a:srgbClr val="FF0000"/>
                </a:solidFill>
              </a:rPr>
              <a:t>सभी </a:t>
            </a:r>
            <a:r>
              <a:rPr lang="hi-IN" dirty="0" smtClean="0"/>
              <a:t>चेकों पर टाइप के समकोण पर "केवल रुपये (राशि) से कम" लिखा होना चाहिए, और रिक्त स्थान में चेक में आहरित राशि से अधिक एक रुपये की राशि का उल्लेख होना चाहिए। राशि को उपरोक्त नियमों में बिलों के लिए निर्धारित तरीके से लिखा जाना चाहिए और किसी भी प्रकार का संक्षिप्त रूप स्वीकार्य नहीं है। (k) सरकारी कर्मचारियों और विभागों के पक्ष में सरकारी बकाया के निपटान में आहरित चेकों पर "केवल खाता प्राप्तकर्ता, गैर-परक्राम्य" लिखा होना चाहिए।</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hi-IN" dirty="0" smtClean="0"/>
              <a:t>उप-अनुभाग II - राजकोष में दावों का भुगतान प्रस्तावना 104. भुगतान के लिए प्रस्तुत सभी बिल राजकोष को बीटीसी प्रपत्र 9 में राजकोषीय संदेशवाहक रजिस्टर के माध्यम से प्रस्तुत किए जाएंगे। यह रजिस्टर सभी आहरण अधिकारियों द्वारा रखा जाएगा। सभी बिल दो प्रतियों में तैयार किए जाएंगे। बिल की मूल प्रति पर सभी निर्धारित स्थानों पर आहरण अधिकारियों के हस्ताक्षर होंगे और उस पर कोई अन्य कागज़ नहीं होगा। बिल की प्रति, जिसका क्रमांक समान होगा, पर आहरण अधिकारी द्वारा केवल एक स्थान पर हस्ताक्षर किए जाएंगे, ताकि इसे मूल बिल से अलग किया जा सके और उस पर सभी उप-वाउचर मूल रूप में होंगे। 105. राजकोषीय संदेशवाहक रजिस्टर के रखरखाव में राजकोषीय अधिकारी द्वारा पालन किए जाने वाले निर्देश निम्न हैं: i. राजकोषीय अधिकारी सभी आहरण एवं संवितरण अधिकारियों को अनुरोध पर राजकोषीय संदेशवाहक रजिस्टर उपलब्ध कराएगा। ii. रजिस्टर को बांधा जाएगा और पृष्ठों को क्रमानुसार क्रमांकित किया जाएगा। रजिस्टर संख्या और प्रत्येक पृष्ठ संख्या मुद्रित की जाएगी। iii. प्रत्येक रजिस्टर के पहले और अंतिम पृष्ठ पर कोषागार अधिकारी द्वारा अपनी मुहर और हस्ताक्षर के साथ एक प्रमाण पत्र दर्ज किया जाएगा। iv. कोषागार की मुहर रजिस्टर के प्रत्येक पृष्ठ के ऊपरी भाग पर स्पष्ट रूप से प्रदर्शित की जानी चाहिए। v. संदेशवाहक का फोटो रजिस्टर के पहले पृष्ठ पर लगाया जाना चाहिए और उसके हस्ताक्षर सत्यापित किए जाने चाहिए। vi. कोषागार संदेशवाहक रजिस्टर की प्राप्ति, आपूर्ति और लेखांकन की निगरानी एक अन्य रजिस्टर के माध्यम से की जाएगी। vii. रजिस्टर को उपयोग में लाने से पहले आहरण अधिकारी रजिस्टर के अंत में उसमें मौजूद पृष्ठों की संख्या प्रमाणित करेगा।</a:t>
            </a:r>
            <a:endParaRPr lang="en-US" dirty="0">
              <a:solidFill>
                <a:srgbClr val="C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Treasury Messenger Register</a:t>
            </a:r>
            <a:endParaRPr lang="en-US" dirty="0"/>
          </a:p>
        </p:txBody>
      </p:sp>
      <p:sp>
        <p:nvSpPr>
          <p:cNvPr id="3" name="Content Placeholder 2"/>
          <p:cNvSpPr>
            <a:spLocks noGrp="1"/>
          </p:cNvSpPr>
          <p:nvPr>
            <p:ph idx="1"/>
          </p:nvPr>
        </p:nvSpPr>
        <p:spPr/>
        <p:txBody>
          <a:bodyPr/>
          <a:lstStyle/>
          <a:p>
            <a:r>
              <a:rPr lang="hi-IN" dirty="0" smtClean="0"/>
              <a:t>कोषागार संदेश रजिस्टर 106. (क) इस रजिस्टर (बीटीसी प्रपत्र 9) के स्तंभ 1 से 5 तक आहरण अधिकारी के कार्यालय में भरे जाएंगे, बिलों को पारित करने के बाद। एक ही खाता शीर्ष के अंतर्गत बिलों को जहां तक ​​संभव हो, एक ही क्रम में दर्ज किया जाना चाहिए। स्तंभ 1 से 5 में प्रविष्टियां हो जाने के बाद, रजिस्टर को बिलों के साथ आहरण अधिकारी के समक्ष प्रस्तुत किया जाएगा, जो अंतिम प्रविष्टि के अंत में बिना किसी स्थान को छोड़े एक प्रमाण पत्र संलग्न करेगा, जिसमें बिलों की संख्या और कुल राशि अंकित होगी।</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Allotment Register</a:t>
            </a:r>
            <a:endParaRPr lang="en-US" dirty="0"/>
          </a:p>
        </p:txBody>
      </p:sp>
      <p:sp>
        <p:nvSpPr>
          <p:cNvPr id="3" name="Content Placeholder 2"/>
          <p:cNvSpPr>
            <a:spLocks noGrp="1"/>
          </p:cNvSpPr>
          <p:nvPr>
            <p:ph idx="1"/>
          </p:nvPr>
        </p:nvSpPr>
        <p:spPr/>
        <p:txBody>
          <a:bodyPr>
            <a:normAutofit fontScale="92500" lnSpcReduction="10000"/>
          </a:bodyPr>
          <a:lstStyle/>
          <a:p>
            <a:r>
              <a:rPr lang="hi-IN" dirty="0" smtClean="0"/>
              <a:t>आवंटन रजिस्टर 107. (क) प्रत्येक आहरण एवं संवितरण अधिकारी बीटीसी प्रपत्र 10 द्वारा निर्धारित रजिस्टर प्रारूप में प्राप्त आवंटन का विवरण रखेगा और इस रजिस्टर में कोषागार को प्रस्तुत किए गए बिलों/चेकों का विवरण क्रमानुसार दर्ज करेगा। (ख) प्रत्येक बिल/चेक की राशि वित्तीय वर्ष के लिए प्राप्त आवंटन से क्रमिक रूप से काटी जाएगी, यह ध्यान रखते हुए कि कोषागार से निकाली गई राशि का कुल योग किसी दिए गए वित्तीय वर्ष में उपलब्ध कराए गए कुल आवंटन से अधिक न हो। (ग) आवंटन का विवरण, शेष आवंटन, बिल में निकाली गई राशि और वर्तमान बिल के बाद शेष राशि आहरण एवं संवितरण अधिकारी द्वारा कोषागार को भेजे गए प्रत्येक बिल (या चेक से जुड़े प्रपत्र, जैसा भी मामला हो) में दर्ज की जाएगी और ये आंकड़े संबंधित आवंटन से मेल खाने चाहिए।</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hi-IN" dirty="0" smtClean="0"/>
              <a:t>108. कोषागार प्रत्येक आहरण एवं संवितरण अधिकारी के लिए बीटीसी प्रपत्र 10 में आवंटन रजिस्टर की एक प्रति भी रखेगा। जब भी कोई बिल/चेक भुगतान के लिए पारित किया जाता है, तो कोषागार बिल क्लर्क बिल/चेक से संबंधित विवरण अपने आवंटन रजिस्टर में दर्ज करेगा और लेखाकार या कोषागार अधिकारी से उस पर प्रतिहस्ताक्षर भी करवाएगा। यदि बिल/चेक भुगतान के लिए पारित नहीं किया जाता है, तो कोषागार बिल क्लर्क अपने रजिस्टर से आवंटन की कटौती नहीं करेगा, और आहरण एवं संवितरण अधिकारी तदनुसार अपने रजिस्टर में एक विपरीत (योग) प्रविष्टि करेगा ताकि दोनों आवंटन रजिस्टरों के बीच आवंटन का शेष पूरी तरह से मेल खाए। यदि कोई संदेह हो, तो डीडीओ को अपने आवंटन रजिस्टर का कोषागार में रखे गए रजिस्टर से मिलान करना होगा।</a:t>
            </a:r>
            <a:endParaRPr lang="en-US" dirty="0">
              <a:solidFill>
                <a:srgbClr val="FFC000"/>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lnSpcReduction="10000"/>
          </a:bodyPr>
          <a:lstStyle/>
          <a:p>
            <a:r>
              <a:rPr lang="hi-IN" dirty="0" smtClean="0"/>
              <a:t>अग्रिम बिल रजिस्टर 109. (क) कोषागार बिल क्लर्क अग्रिम बिल रजिस्टर (बीटीसी फॉर्म 11 में) बनाए रखेगा, जिसमें प्रत्येक आहरण एवं संवितरण अधिकारी का एक अलग पृष्ठ होगा। आहरण का विवरण इसमें दर्ज किया जाएगा। अग्रिम बिलों को रजिस्टर के बाईं ओर दर्ज किया जाना चाहिए, जबकि विस्तृत बिलों द्वारा समायोजन को इस रजिस्टर के दाईं ओर दर्ज किया जाना चाहिए। (ख) असमायोजित अग्रिमों का एक जोड़-घटाव ज्ञापन कोषागार अधिकारी द्वारा अपने मासिक खातों के साथ महालेखाकार को भेजा जाना चाहिए (नीचे अध्याय 6 देखें) और एक डीडीओ-वार वार्षिक रिपोर्ट भी वित्त विभाग को भेजी जानी चाहिए।</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Checks to be applied at the Treasury on claims presented</a:t>
            </a:r>
            <a:endParaRPr lang="en-US" dirty="0"/>
          </a:p>
        </p:txBody>
      </p:sp>
      <p:sp>
        <p:nvSpPr>
          <p:cNvPr id="3" name="Content Placeholder 2"/>
          <p:cNvSpPr>
            <a:spLocks noGrp="1"/>
          </p:cNvSpPr>
          <p:nvPr>
            <p:ph idx="1"/>
          </p:nvPr>
        </p:nvSpPr>
        <p:spPr/>
        <p:txBody>
          <a:bodyPr>
            <a:normAutofit fontScale="70000" lnSpcReduction="20000"/>
          </a:bodyPr>
          <a:lstStyle/>
          <a:p>
            <a:r>
              <a:rPr lang="hi-IN" dirty="0" smtClean="0"/>
              <a:t>ट्रेज़री में पेश किए गए दावों की जाँच110. (</a:t>
            </a:r>
            <a:r>
              <a:rPr lang="en-US" dirty="0" smtClean="0"/>
              <a:t>a) </a:t>
            </a:r>
            <a:r>
              <a:rPr lang="hi-IN" dirty="0" smtClean="0"/>
              <a:t>पैसे के दावे के तौर पर पेश किए गए बिल, चेक या दूसरे दस्तावेज़ को अकाउंटेंट लेगा और उसकी जाँच करेगा, फिर उसे ट्रेज़री ऑफ़िसर के सामने रखेगा। अगर दावा मंज़ूर करने लायक है, अधिकार सही है, ज़रूरी जगह पर हस्ताक्षर और काउंटर-हस्ताक्षर असली और सही हैं, और रसीद/कानूनी तौर पर भुगतान की पावती मौजूद है, तो ट्रेज़री ऑफ़िसर बिल पर एक तय रकम के भुगतान का आदेश लिखकर दावे को मंज़ूरी देगा।(</a:t>
            </a:r>
            <a:r>
              <a:rPr lang="en-US" dirty="0" smtClean="0"/>
              <a:t>b) </a:t>
            </a:r>
            <a:r>
              <a:rPr lang="hi-IN" dirty="0" smtClean="0"/>
              <a:t>ऐसे आदेशों को </a:t>
            </a:r>
            <a:r>
              <a:rPr lang="en-US" dirty="0" smtClean="0"/>
              <a:t>BTC </a:t>
            </a:r>
            <a:r>
              <a:rPr lang="hi-IN" dirty="0" smtClean="0"/>
              <a:t>फ़ॉर्म 12 में 'जारी किए गए भुगतान आदेशों के रजिस्टर' में दर्ज किया जाएगा, उन पर नंबर और तारीख डाली जाएगी और हस्ताक्षर किए जाएंगे। ओरिजिनल सब-वाउचर वाले डुप्लीकेट बिल को स्टैम्प लगाकर ट्रेज़री में रखा जाएगा। डुप्लीकेट बिल और ट्रेज़री से मंज़ूर हुआ ओरिजिनल बिल, पेमेंट एडवाइस के साथ बैंक भेजा जाएगा। बैंक से ओरिजिनल बिल वापस मिलने के बाद, दोनों बिलों को एक साथ जोड़कर अकाउंटेंट जनरल को मासिक खातों के साथ भेजा जाएगा। ट्रेज़री ऑफ़िसर के आदेश के अनुसार बैंक में भुगतान किया जाएगा; बैंक सिर्फ़ इस आदेश का सख्ती से पालन करने और बिल पर पाने वाले से सही डिस्चार्ज (भुगतान की पावती) लेने के लिए ज़िम्मेदार होगा।(</a:t>
            </a:r>
            <a:r>
              <a:rPr lang="en-US" dirty="0" smtClean="0"/>
              <a:t>c) </a:t>
            </a:r>
            <a:r>
              <a:rPr lang="hi-IN" dirty="0" smtClean="0"/>
              <a:t>ऊपर बताए गए भुगतान के आदेश को शब्दों और अंकों, दोनों में लिखा जाना चाहिए। हालाँकि, चेक, बैंक ड्राफ़्ट, डिपॉज़िट री-पेमेंट वाउचर, पोस्टल वाउचर, लैप्स हुए डिपॉज़िट रिफ़ंड वाउचर और अकाउंटेंट जनरल द्वारा पहले से ऑडिट किए गए सभी बिलों के मामले में; जहाँ रकम पहले से ही शब्दों और अंकों में लिखी हो और कटौती के कारण कोई बदलाव ज़रूरी न हो, वहाँ पे-ऑर्डर को सिर्फ़ "</a:t>
            </a:r>
            <a:r>
              <a:rPr lang="en-US" dirty="0" smtClean="0"/>
              <a:t>Pay" (</a:t>
            </a:r>
            <a:r>
              <a:rPr lang="hi-IN" dirty="0" smtClean="0"/>
              <a:t>भुगतान करें) शब्द तक सीमित रखा जा सकता है।111. ट्रेज़री ऑफ़िसर डुप्लीकेट में तैयार करेगा</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hi-IN" dirty="0" smtClean="0"/>
              <a:t>11. ट्रेज़री ऑफिसर 'जारी किए गए पेमेंट ऑर्डर के रजिस्टर' से जानकारी लेकर, बैंक से कैश कराने के लिए ट्रेज़री द्वारा पास किए गए बिलों की जानकारी वाली एक 'एडवाइस लिस्ट' दो प्रतियों (डुप्लिकेट) में तैयार करेगा। इसकी एक प्रति 'पियन बुक' में दर्ज करने के बाद बैंक को सूचना (एडवाइस) के तौर पर एक बंद लिफाफे में भेजी जाएगी। दूसरी प्रति रजिस्टर में रखी जाएगी। बैंक को एक दिन में कितनी बार एडवाइस लिस्ट भेजी जाएगी, यह बैंक से सलाह-मशविरा करके तय किया जाएगा। बैंक उन बिलों, चेक और अन्य दस्तावेजों का पेमेंट करने से मना कर देगा जो एडवाइस लिस्ट में शामिल नहीं हैं। एडवाइस लिस्ट तैयार करने के निर्देश परिशिष्ट 9 में दिए गए हैं।</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note</a:t>
            </a:r>
            <a:r>
              <a:rPr lang="hi-IN" dirty="0" smtClean="0"/>
              <a:t> ट्रेज़री ऑफ़िसर द्वारा बैंक को दिए गए पेमेंट ऑर्डर में किए गए सुधारों और बदलावों पर उनके पूरे हस्ताक्षर होने चाहिए।</a:t>
            </a:r>
            <a:endParaRPr lang="en-US" dirty="0" smtClean="0"/>
          </a:p>
          <a:p>
            <a:r>
              <a:rPr lang="hi-IN" dirty="0" smtClean="0"/>
              <a:t>112. जहाँ तक संभव हो, ट्रेज़री में पेमेंट के लिए मंज़ूर किए गए सभी बिल, चेक आदि का पेमेंट उसी दिन कर दिया जाना चाहिए और ट्रेज़री ऑफ़िसर के लिखित पेमेंट ऑर्डर के बिना कोई पेमेंट नहीं किया जाना चाहिए।</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113. (a) </a:t>
            </a:r>
            <a:r>
              <a:rPr lang="hi-IN" dirty="0" smtClean="0"/>
              <a:t>जब कोई बिल ऐसे व्यक्ति द्वारा पेश किया जाता है जो खुद 'ड्राइंग ऑफिसर' नहीं है और न ही उनका अधिकृत एजेंट या बैंकर है, तो उसे ऐसा पेमेंट पाने के लिए </a:t>
            </a:r>
            <a:r>
              <a:rPr lang="en-US" dirty="0" smtClean="0"/>
              <a:t>BTC </a:t>
            </a:r>
            <a:r>
              <a:rPr lang="hi-IN" dirty="0" smtClean="0"/>
              <a:t>फ़ॉर्म 13 में एक 'लेटर ऑफ़ अथॉरिटी' (अधिकार पत्र) दिखाना होगा। अगर लाने वाला व्यक्ति पढ़ा-लिखा नहीं है, तो बिल पर उसके हस्ताक्षर या अंगूठे का निशान लिया जाएगा। यह इस बात का सबूत होगा कि लाने वाले व्यक्ति ने असल में ड्राइंग ऑफिसर की ओर से पैसे प्राप्त किए हैं।(</a:t>
            </a:r>
            <a:r>
              <a:rPr lang="en-US" dirty="0" smtClean="0"/>
              <a:t>b) </a:t>
            </a:r>
            <a:r>
              <a:rPr lang="hi-IN" dirty="0" smtClean="0"/>
              <a:t>जिन मामलों में बिल पर किया गया एंडोर्समेंट (समर्थन/हस्ताक्षर) अनधिकृत, अधूरा या किसी अन्य तरह से अनियमित होता है, वहां ट्रेजरी ऑफिसर बिल का पेमेंट करने से मना कर देगा। वह बिल को उसे पेश करने वाले व्यक्ति को वापस कर देगा और साथ में एक मेमोरेंडम भी देगा जिसमें पेमेंट न करने का कारण बताया गया होगा।</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114. (a) </a:t>
            </a:r>
            <a:r>
              <a:rPr lang="hi-IN" dirty="0" smtClean="0"/>
              <a:t>ट्रेज़री ऑफिसर को उन सभी बिलों और दस्तावेज़ों के मामले में विशेष सावधानी बरतनी चाहिए जिनमें बदलाव या काट-छाँट के निशान हों; और यदि किसी कार्यालय से ऐसे दस्तावेज़ बार-बार प्राप्त होते हैं, तो उस कार्यालय के प्रमुख का ध्यान औपचारिक रूप से इस अनियमितता की ओर दिलाया जाना चाहिए।(</a:t>
            </a:r>
            <a:r>
              <a:rPr lang="en-US" dirty="0" smtClean="0"/>
              <a:t>b) </a:t>
            </a:r>
            <a:r>
              <a:rPr lang="hi-IN" dirty="0" smtClean="0"/>
              <a:t>मिटाए गए या खुरचे गए निशान वाले किसी भी दस्तावेज़ को स्वीकार नहीं किया जाना चाहिए। ट्रेज़री ऑफिसर ऐसे दस्तावेज़ पर भुगतान करने से मना कर देगा और नया दस्तावेज़</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hi-IN" dirty="0" smtClean="0"/>
              <a:t>115. बिल या चेक पर किए गए दावों के मामले में, ड्रॉइंग ऑफ़िसर और काउंटर-साइनिंग ऑफ़िसर (अगर काउंटर-सिग्नेचर की ज़रूरत हो) के हस्ताक्षर का मिलान ऊपर बताए गए नियम 70 और 84 के तहत मिले उनके नमूना हस्ताक्षर (</a:t>
            </a:r>
            <a:r>
              <a:rPr lang="en-US" dirty="0" smtClean="0"/>
              <a:t>specimen signature) </a:t>
            </a:r>
            <a:r>
              <a:rPr lang="hi-IN" dirty="0" smtClean="0"/>
              <a:t>से किया जाएगा। पेमेंट का आदेश देने से पहले ट्रेज़री ऑफ़िसर को यह पक्का करना होगा कि हस्ताक्षर असली और सही हैं। अगर पेमेंट अकाउंटेंट जनरल के ऑफ़िस से जारी आदेश के आधार पर किया जाना है, तो ट्रेज़री ऑफ़िसर आदेश पर किए गए हस्ताक्षर का मिलान ऊपर बताए गए नियम 102 के तहत मिले हस्ताक्षर करने वाले ऑफ़िसर के नमूना हस्ताक्षर से करके उसकी पुष्टि करेगा।नोट: ट्रेज़री ऑफ़िसर को मिले नमूना हस्ताक्षर को सावधानी से गार्ड-फ़ाइलों में चिपकाया जाना चाहिए। इन फ़ाइलों को ट्रेज़री ऑफ़िसर की अपनी कस्टडी में या ट्रेज़री में रखे अलॉटमेंट रजिस्टर के अगले हिस्से में रखा जाना चाहिए, ताकि बिल/चेक और अलॉटमेंट ऑर्डर पर मौजूद हस्ताक्षरों से इनका मिलान आसानी से किया जा सके।</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16. (a) </a:t>
            </a:r>
            <a:r>
              <a:rPr lang="hi-IN" dirty="0" smtClean="0"/>
              <a:t>ट्रेज़री ऑफ़िसर बिल पर की गई गणितीय गणना की जाँच करेगा। जब भुगतान के लिए पेश किए गए बिलों में साफ़ तौर पर गणितीय गलतियाँ या मामूली गलतियाँ हों जिन्हें आसानी से ठीक किया जा सके, तो ट्रेज़री ऑफ़िसर को ऐसे बिल वापस नहीं करने चाहिए, बल्कि उन्हें ठीक करके बिल की सही राशि का भुगतान करना चाहिए।(</a:t>
            </a:r>
            <a:r>
              <a:rPr lang="en-US" dirty="0" smtClean="0"/>
              <a:t>b) </a:t>
            </a:r>
            <a:r>
              <a:rPr lang="hi-IN" dirty="0" smtClean="0"/>
              <a:t>जिन बिलों में ऐसी संदिग्ध मदें (</a:t>
            </a:r>
            <a:r>
              <a:rPr lang="en-US" dirty="0" smtClean="0"/>
              <a:t>items) </a:t>
            </a:r>
            <a:r>
              <a:rPr lang="hi-IN" dirty="0" smtClean="0"/>
              <a:t>हों जिन्हें आसानी से हटाया जा सके, वहाँ ट्रेज़री ऑफ़िसर को संदिग्ध मदों को अस्वीकार कर देना चाहिए और बिल की बाकी राशि का भुगतान करना चाहिए। ऐसे मामलों में, किए गए सुधारों और उनके कारणों की जानकारी बिल पेश करने वाले को दी जानी चाहिए।</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hi-IN" dirty="0" smtClean="0"/>
              <a:t>117. ट्रेज़री को </a:t>
            </a:r>
            <a:r>
              <a:rPr lang="en-US" dirty="0" smtClean="0"/>
              <a:t>BTC </a:t>
            </a:r>
            <a:r>
              <a:rPr lang="hi-IN" dirty="0" smtClean="0"/>
              <a:t>फ़ॉर्म 14 में एक रजिस्टर रखना होगा जिसमें उन 'सेल्फ़-ड्राइंग' अधिकारियों (जो अपना वेतन और भत्ते खुद उस ट्रेज़री से निकाल सकते हैं) का विवरण हो। जब भी वेतन या छुट्टी के वेतन का कोई बिल पेमेंट के लिए पेश किया जाए, तो यह देखने के लिए इस रजिस्टर को देखना होगा कि मंज़ूर की गई दर से ज़्यादा पेमेंट तो नहीं हो रहा है।118. ट्रेज़री ऑफ़िसर को न सिर्फ़ खुद को, बल्कि अकाउंटेंट जनरल को भी इस बात का यकीन दिलाना होगा कि क्लेम सही है। इसलिए, बिल बनाने के नियमों पर बहुत ध्यान देना ज़रूरी है। ट्रेज़री ऑफ़िसर को हर उस पेमेंट के बारे में पूरी जानकारी होनी चाहिए जो वह कर रहा है।</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hi-IN" dirty="0" smtClean="0"/>
              <a:t>119. बिल क्लर्क यह सुनिश्चित करेगा कि ट्रेजरी में पेमेंट के लिए पास किए गए बिलों में कोई कमी न हो। कमी वाले बिल को सुधार के लिए ड्रॉइंग ऑफिसर को वापस कर दिया जाना चाहिए और यदि किसी कारण से कमी को दूर नहीं किया जा सकता है, तो लिखित स्पष्टीकरण प्राप्त करके अकाउंटेंट जनरल की जानकारी के लिए बिल के साथ संलग्न किया जाना चाहिए। जिन हाफ-मार्जिन मेमोरेंडम के साथ आपत्तिजनक आइटम वाले बिल वापस किए जाते हैं, उन्हें बताई गई कमियों को दूर करने के बाद बिलों के साथ ट्रेजरी ऑफिसर को वापस भेजा जाना चाहिए। इन आपत्ति मेमोरेंडम को एक अलग फाइल में क्रमानुसार फाइल किया जाना चाहिए और ट्रेजरी में तीन साल तक सुरक्षित रखा जाना चाहिए और निरीक्षण के समय प्रस्तुत किया जाना चाहिए। ट्रेजरी ऑफिसर्स के मार्गदर्शन के लिए निर्देशों का एक सेट परिशिष्ट 10 में दिया गया है।120. ट्रेजरी ऑफिसर किसी सरकारी कर्मचारी या निजी व्यक्ति से किसी विशेष भत्ते या रियायत का दावा करने वाले पत्राचार पर विचार नहीं करेगा, बल्कि संबंधित व्यक्ति से अनुरोध करेगा कि वह राज्य सरकार के संबंधित प्रशासनिक विभाग को सीधे या अपने आधिकारिक वरिष्ठ अधिकारी के माध्यम से, जैसा भी मामला हो, संबोधित करे।</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Advance Bills Register</a:t>
            </a:r>
            <a:endParaRPr lang="en-US" dirty="0"/>
          </a:p>
        </p:txBody>
      </p:sp>
      <p:sp>
        <p:nvSpPr>
          <p:cNvPr id="3" name="Content Placeholder 2"/>
          <p:cNvSpPr>
            <a:spLocks noGrp="1"/>
          </p:cNvSpPr>
          <p:nvPr>
            <p:ph idx="1"/>
          </p:nvPr>
        </p:nvSpPr>
        <p:spPr/>
        <p:txBody>
          <a:bodyPr>
            <a:normAutofit lnSpcReduction="10000"/>
          </a:bodyPr>
          <a:lstStyle/>
          <a:p>
            <a:r>
              <a:rPr lang="hi-IN" dirty="0" smtClean="0"/>
              <a:t>एडवांस बिल रजिस्टर109. (</a:t>
            </a:r>
            <a:r>
              <a:rPr lang="en-US" dirty="0" smtClean="0"/>
              <a:t>a) </a:t>
            </a:r>
            <a:r>
              <a:rPr lang="hi-IN" dirty="0" smtClean="0"/>
              <a:t>ट्रेजरी बिल क्लर्क </a:t>
            </a:r>
            <a:r>
              <a:rPr lang="en-US" dirty="0" smtClean="0"/>
              <a:t>BTC </a:t>
            </a:r>
            <a:r>
              <a:rPr lang="hi-IN" dirty="0" smtClean="0"/>
              <a:t>फ़ॉर्म 11 में एक एडवांस बिल रजिस्टर रखेगा, जिसमें हर ड्रॉइंग और डिसबर्सिंग ऑफ़िसर (</a:t>
            </a:r>
            <a:r>
              <a:rPr lang="en-US" dirty="0" smtClean="0"/>
              <a:t>DDO) </a:t>
            </a:r>
            <a:r>
              <a:rPr lang="hi-IN" dirty="0" smtClean="0"/>
              <a:t>के लिए एक अलग फ़ोलियो होगा। एडवांस बिल पर निकाली गई रकम का विवरण रजिस्टर के बाईं ओर दर्ज किया जाना चाहिए, जबकि डिटेल्ड बिल (विस्तृत बिल) द्वारा एडजस्टमेंट को रजिस्टर के दाईं ओर दर्ज किया जाना चाहिए।(</a:t>
            </a:r>
            <a:r>
              <a:rPr lang="en-US" dirty="0" smtClean="0"/>
              <a:t>b) </a:t>
            </a:r>
            <a:r>
              <a:rPr lang="hi-IN" dirty="0" smtClean="0"/>
              <a:t>ट्रेजरी ऑफ़िसर को अपने मासिक खातों के साथ अकाउंटेंट जनरल को बिना एडजस्ट किए गए एडवांस का प्लस और माइनस मेमोरेंडम भेजना चाहिए (नीचे अध्याय 6 देखें) और वित्त विभाग को </a:t>
            </a:r>
            <a:r>
              <a:rPr lang="en-US" dirty="0" smtClean="0"/>
              <a:t>DDO-</a:t>
            </a:r>
            <a:r>
              <a:rPr lang="hi-IN" dirty="0" smtClean="0"/>
              <a:t>वार वार्षिक रिपोर्ट भी भेजी जानी चाहिए।दावों पर ट्रेजरी में की जाने वाली जाँच</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Payment to persons not in government employment</a:t>
            </a:r>
            <a:endParaRPr lang="en-US" dirty="0"/>
          </a:p>
        </p:txBody>
      </p:sp>
      <p:sp>
        <p:nvSpPr>
          <p:cNvPr id="3" name="Content Placeholder 2"/>
          <p:cNvSpPr>
            <a:spLocks noGrp="1"/>
          </p:cNvSpPr>
          <p:nvPr>
            <p:ph idx="1"/>
          </p:nvPr>
        </p:nvSpPr>
        <p:spPr/>
        <p:txBody>
          <a:bodyPr/>
          <a:lstStyle/>
          <a:p>
            <a:r>
              <a:rPr lang="hi-IN" dirty="0" smtClean="0"/>
              <a:t>सरकारी नौकरी में न होने वाले व्यक्तियों को भुगतान121. ठेकेदारों को देय भुगतान, यदि वे चाहें, तो सीधे उन्हें करने के बजाय उनके बैंक को किए जा सकते हैं, बशर्ते कि संबंधित विभाग (</a:t>
            </a:r>
            <a:r>
              <a:rPr lang="en-US" dirty="0" err="1" smtClean="0"/>
              <a:t>i</a:t>
            </a:r>
            <a:r>
              <a:rPr lang="en-US" dirty="0" smtClean="0"/>
              <a:t>) </a:t>
            </a:r>
            <a:r>
              <a:rPr lang="hi-IN" dirty="0" smtClean="0"/>
              <a:t>ठेकेदार से कानूनी रूप से वैध दस्तावेज़ (जैसे पावर ऑफ़ अटॉर्नी या ट्रांसफर डीड) के रूप में एक अधिकार-पत्र प्राप्त करे, जो बैंक को भुगतान प्राप्त करने का अधिकार देता हो, और (</a:t>
            </a:r>
            <a:r>
              <a:rPr lang="en-US" dirty="0" smtClean="0"/>
              <a:t>ii) </a:t>
            </a:r>
            <a:r>
              <a:rPr lang="hi-IN" dirty="0" smtClean="0"/>
              <a:t>सरकार द्वारा उन्हें देय बताए गए खाते की सही होने के बारे में ठेकेदार की अपनी स्वीकृति, या सरकार के विरुद्ध प्रस्तुत बिल या अन्य दावे पर उनके हस्ताक्षर प्राप्त करे।</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उक्त बैंक को भुगतान करके खाते या दावे का निपटान।हालांकि बैंक द्वारा दी गई रसीद भुगतान के लिए पूरी औरपर्याप्त रसीद मानी जाएगी, फिर भी ठेकेदारों कोजहां तक ​​संभव हो, अपने बिल अपने बैंकरों के माध्यम सेविधिवत रसीद और डिस्चार्ज करवाकर पेश करने के लिए प्रोत्साहित किया जाना चाहिए।</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Cheques</a:t>
            </a:r>
            <a:r>
              <a:rPr lang="en-US" dirty="0" smtClean="0"/>
              <a:t> and Letters of Credit</a:t>
            </a:r>
            <a:endParaRPr lang="en-US" dirty="0"/>
          </a:p>
        </p:txBody>
      </p:sp>
      <p:sp>
        <p:nvSpPr>
          <p:cNvPr id="3" name="Content Placeholder 2"/>
          <p:cNvSpPr>
            <a:spLocks noGrp="1"/>
          </p:cNvSpPr>
          <p:nvPr>
            <p:ph idx="1"/>
          </p:nvPr>
        </p:nvSpPr>
        <p:spPr/>
        <p:txBody>
          <a:bodyPr/>
          <a:lstStyle/>
          <a:p>
            <a:r>
              <a:rPr lang="hi-IN" dirty="0" smtClean="0"/>
              <a:t>चेक और लेटर ऑफ़ क्रेडिट122. ऊपर दिए गए नियम 90 के तहत ड्रॉइंग ऑफ़िसर्स को सप्लाई करने के लिए ज़रूरी चेक बुक्स का स्टॉक ट्रेज़री ऑफ़िसर के पास रखा जाएगा; ये सप्लाई समय-समय पर अकाउंटेंट जनरल से ली जाएगी। चेक बुक्स मिलने पर उनकी सावधानी से जाँच की जाएगी और हर बुक में चेक लीव्स की संख्या गिनी जाएगी; ट्रेज़री ऑफ़िसर फ़्लाई-लीफ पर गिनती का सर्टिफ़िकेट दर्ज करेगा। ड्रॉइंग ऑफ़िसर्स को जारी करते समय भी उनकी दोबारा जाँच की जाएगी और यह पक्का किया जाएगा कि वे तुरंत उनकी पावती</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Bills and Vouchers</a:t>
            </a:r>
            <a:endParaRPr lang="en-US" dirty="0"/>
          </a:p>
        </p:txBody>
      </p:sp>
      <p:sp>
        <p:nvSpPr>
          <p:cNvPr id="3" name="Content Placeholder 2"/>
          <p:cNvSpPr>
            <a:spLocks noGrp="1"/>
          </p:cNvSpPr>
          <p:nvPr>
            <p:ph idx="1"/>
          </p:nvPr>
        </p:nvSpPr>
        <p:spPr/>
        <p:txBody>
          <a:bodyPr>
            <a:normAutofit fontScale="77500" lnSpcReduction="20000"/>
          </a:bodyPr>
          <a:lstStyle/>
          <a:p>
            <a:r>
              <a:rPr lang="hi-IN" dirty="0" smtClean="0"/>
              <a:t>बिल और वाउचर 260. कार्य व्यय के भुगतान हेतु अधिकृत बिल और वाउचर के प्रपत्र निम्नलिखित हैं: (क) प्रथम एवं अंतिम बिल (बीटीसी प्रपत्र 34): इस प्रपत्र का उपयोग ठेकेदारों और आपूर्तिकर्ताओं दोनों को कार्य के लिए भुगतान करने हेतु किया जाना चाहिए, जब किसी कार्य या अनुबंध के लिए एकमुश्त भुगतान किया जाता है, अर्थात् उसके पूर्ण होने पर। एक ही प्रपत्र का उपयोग कई भुगतानकर्ताओं को भुगतान करने हेतु किया जा सकता है, यदि वे एक ही कार्य (या आपूर्ति के मामले में एक ही खाता मद) से संबंधित हों और उनके लिए बिल एक ही समय पर जारी किए गए हों। (ख) चालू खाता बिल (बीटीसी प्रपत्र 35): यह प्रपत्र केवल ठेकेदारों के लिए है। इसका उपयोग तब किया जाना चाहिए जब (क) अग्रिम भुगतान प्रस्तावित हो या (ख) खाते में भुगतान किया जाना हो, जब उसी कार्य के लिए पहले से किया गया अग्रिम भुगतान बकाया हो। (ग) चालू खाता बिल (बीटीसी प्रपत्र 36): इस प्रपत्र का उपयोग ठेकेदारों और आपूर्तिकर्ताओं दोनों के लिए किया जाता है। इसका उपयोग उन कार्यों के लिए किया जाना है, जब केवल खाते में भुगतान किया जाना हो। इसका उपयोग तब नहीं किया जाना चाहिए जब कोई सुरक्षित अग्रिम या अग्रिम भुगतान किया जाना हो, या यदि कार्य के संबंध में ऐसा कोई अग्रिम या अग्रिम भुगतान बकाया हो।</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i-IN" dirty="0" smtClean="0"/>
              <a:t>मासिक बिल153</a:t>
            </a:r>
            <a:endParaRPr lang="en-US" dirty="0"/>
          </a:p>
        </p:txBody>
      </p:sp>
      <p:sp>
        <p:nvSpPr>
          <p:cNvPr id="3" name="Content Placeholder 2"/>
          <p:cNvSpPr>
            <a:spLocks noGrp="1"/>
          </p:cNvSpPr>
          <p:nvPr>
            <p:ph idx="1"/>
          </p:nvPr>
        </p:nvSpPr>
        <p:spPr/>
        <p:txBody>
          <a:bodyPr>
            <a:normAutofit fontScale="92500" lnSpcReduction="10000"/>
          </a:bodyPr>
          <a:lstStyle/>
          <a:p>
            <a:r>
              <a:rPr lang="hi-IN" dirty="0" smtClean="0"/>
              <a:t>मासिक बिल153. इस सेक्शन के मकसद से, एक ही अधिकारी के अधीन किसी संस्थान के वे हिस्से जो अलग-अलग मुख्य मदों (</a:t>
            </a:r>
            <a:r>
              <a:rPr lang="en-US" dirty="0" smtClean="0"/>
              <a:t>major heads) </a:t>
            </a:r>
            <a:r>
              <a:rPr lang="hi-IN" dirty="0" smtClean="0"/>
              <a:t>से संबंधित हैं, उन्हें अलग-अलग संस्थान माना जाएगा और उनके लिए अलग-अलग बिल बनाए जाएंगे।154. राजपत्रित सरकारी कर्मचारियों के दावों को संबंधित विभाग के 'ड्राइंग एंड डिसबर्सिंग ऑफिसर' (</a:t>
            </a:r>
            <a:r>
              <a:rPr lang="en-US" dirty="0" smtClean="0"/>
              <a:t>Drawing and Disbursing Officer) </a:t>
            </a:r>
            <a:r>
              <a:rPr lang="hi-IN" dirty="0" smtClean="0"/>
              <a:t>द्वारा तैयार किया जाएगा, जिनसे वे जुड़े हुए हैं। किसी संस्थान के सभी राजपत्रित सरकारी कर्मचारियों के वेतन और भत्तों के लिए, हर कर्मचारी के लिए अलग-अलग बिल बनाने के बजाय, एक ही संयुक्त बिल तैयार किया जाएगा। यही नियम सभी ट्रिब्यूनलों, आयोगों और सरकार के ऐसे अन्य निकायों पर भी लागू होगा जिनके कर्मचारी सीधे ट्रेजरी से अपना वेतन प्राप्त करते हैं।</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a:normAutofit/>
          </a:bodyPr>
          <a:lstStyle/>
          <a:p>
            <a:r>
              <a:rPr lang="hi-IN" dirty="0" smtClean="0"/>
              <a:t>र्म और तैयारी155. वेतन, निश्चित भत्ते और अवकाश वेतन के बिल होंगेस्थायी और के लिए अलग से बीटीसी फॉर्म 17 में तैयार किया गयाअस्थायी प्रतिष्ठानों, और उन वर्गों के लिएऐसे प्रतिष्ठान जिनके लिए कोई प्रतिष्ठान रिटर्न जमा नहीं किया गया हैऔर कोई सेवा पुस्तिकाएं संधारित नहीं की जाती हैं। निर्देश मुद्रितप्रपत्र का ध्यानपूर्वक अवलोकन किया जाना चाहिए। प्रत्येक का नामवास्तविक स्थानापन्न या अस्थायी पदधारी को दर्शाया जाएगा</a:t>
            </a: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t>
            </a:r>
            <a:r>
              <a:rPr lang="hi-IN" dirty="0" smtClean="0"/>
              <a:t> र पोस्ट और हर अस्थायी पोस्ट के सामने उसकी मंज़ूरी का विवरण लिखा जाएगा। वेतन की जो दर मांगी गई है, उसे हमेशा लिखा जाएगा और जब महीने के कुछ हिस्से के लिए वेतन निकाला जा रहा हो, तो संबंधित सरकारी कर्मचारी के नाम के सामने उन दिनों की संख्या साफ़ तौर पर बताई जाएगी जिनके लिए वेतन मांगा गया है।नोट: राजपत्रित (गज़ेटेड) सरकारी कर्मचारियों के मामले में, वेतन पर्ची (पे स्लिप) का विवरण </a:t>
            </a:r>
            <a:r>
              <a:rPr lang="en-US" dirty="0" smtClean="0"/>
              <a:t>BTC </a:t>
            </a:r>
            <a:r>
              <a:rPr lang="hi-IN" dirty="0" smtClean="0"/>
              <a:t>फ़ॉर्म 17 के एक अलग कॉलम में दिया जाएगा। बिल के ऊपर 'राजपत्रित' (</a:t>
            </a:r>
            <a:r>
              <a:rPr lang="en-US" dirty="0" err="1" smtClean="0"/>
              <a:t>Gazetted</a:t>
            </a:r>
            <a:r>
              <a:rPr lang="en-US" dirty="0" smtClean="0"/>
              <a:t>) </a:t>
            </a:r>
            <a:r>
              <a:rPr lang="hi-IN" dirty="0" smtClean="0"/>
              <a:t>शब्द साफ़ तौर पर लिखे जाने चाहिए ताकि इसे गैर-राजपत्रित (</a:t>
            </a:r>
            <a:r>
              <a:rPr lang="en-US" dirty="0" smtClean="0"/>
              <a:t>non-</a:t>
            </a:r>
            <a:r>
              <a:rPr lang="en-US" dirty="0" err="1" smtClean="0"/>
              <a:t>gazetted</a:t>
            </a:r>
            <a:r>
              <a:rPr lang="en-US" dirty="0" smtClean="0"/>
              <a:t>) </a:t>
            </a:r>
            <a:r>
              <a:rPr lang="hi-IN" dirty="0" smtClean="0"/>
              <a:t>कर्मचारियों के वेतन बिलों से अलग पहचाना जा सके।</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2976" y="642918"/>
            <a:ext cx="8229600" cy="1143000"/>
          </a:xfrm>
        </p:spPr>
        <p:txBody>
          <a:bodyPr>
            <a:normAutofit/>
          </a:bodyPr>
          <a:lstStyle/>
          <a:p>
            <a:endParaRPr lang="en-US" dirty="0"/>
          </a:p>
        </p:txBody>
      </p:sp>
      <p:sp>
        <p:nvSpPr>
          <p:cNvPr id="3" name="Content Placeholder 2"/>
          <p:cNvSpPr>
            <a:spLocks noGrp="1"/>
          </p:cNvSpPr>
          <p:nvPr>
            <p:ph idx="1"/>
          </p:nvPr>
        </p:nvSpPr>
        <p:spPr/>
        <p:txBody>
          <a:bodyPr>
            <a:normAutofit/>
          </a:bodyPr>
          <a:lstStyle/>
          <a:p>
            <a:r>
              <a:rPr lang="en-US" dirty="0" smtClean="0"/>
              <a:t>1</a:t>
            </a:r>
            <a:r>
              <a:rPr lang="hi-IN" dirty="0" smtClean="0"/>
              <a:t>56. सभी भत्ते, जिनमें स्थायी यात्रा भत्ता, वाहन भत्ता, मकान किराया भत्ता आदि शामिल हैं, स्थापना वेतन बिल में लिए जाने चाहिए।</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57. बिल के सभी मनी कॉलम (रकम वाले कॉलम) में दी गई एंट्रीज़ का हर सेक्शन के तहत अलग-अलग टोटल किया जाएगा और इन टोटल्स को लाल स्याही से लिखा जाएगा। इन टोटल्स की जाँच ड्रॉइंग ऑफ़िसर को खुद करनी चाहिए या फिर बिल तैयार करने वाले क्लर्क के अलावा किसी ज़िम्मेदार व्यक्ति से करवानी चाहिए। पे-बिल फ़ॉर्म में बताए गए सर्टिफ़िकेट मुख्य एस्टेब्लिशमेंट बिल में सिर्फ़ एक जगह दिए जाने चाहिए; सप्लीमेंट्री बिल में उन्हें दोबारा लिखने की ज़रूरत नहीं है।</a:t>
            </a: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अनुपस्थिति विवरण159. (</a:t>
            </a:r>
            <a:r>
              <a:rPr lang="en-US" dirty="0" smtClean="0"/>
              <a:t>a) </a:t>
            </a:r>
            <a:r>
              <a:rPr lang="hi-IN" dirty="0" smtClean="0"/>
              <a:t>यदि महीने के दौरान कोई सरकारी कर्मचारी अनुपस्थित पाया जाता है - चाहे वह विशेष ड्यूटी पर हो, सस्पेंशन पर हो, कैज़ुअल लीव (आकस्मिक अवकाश) के अलावा किसी अन्य छुट्टी पर हो (चाहे छुट्टी ली हो या न ली हो), या जब कोई पद स्थायी रूप से खाली रहा हो - तो मासिक बिल के साथ </a:t>
            </a:r>
            <a:r>
              <a:rPr lang="en-US" dirty="0" smtClean="0"/>
              <a:t>BTC </a:t>
            </a:r>
            <a:r>
              <a:rPr lang="hi-IN" dirty="0" smtClean="0"/>
              <a:t>फ़ॉर्म 18 में अनुपस्थिति विवरण (</a:t>
            </a:r>
            <a:r>
              <a:rPr lang="en-US" dirty="0" smtClean="0"/>
              <a:t>absentee statement) </a:t>
            </a:r>
            <a:r>
              <a:rPr lang="hi-IN" dirty="0" smtClean="0"/>
              <a:t>लगाना होगा।(</a:t>
            </a:r>
            <a:r>
              <a:rPr lang="en-US" dirty="0" smtClean="0"/>
              <a:t>b) </a:t>
            </a:r>
            <a:r>
              <a:rPr lang="hi-IN" dirty="0" smtClean="0"/>
              <a:t>जब भी बिल के साथ अनुपस्थिति विवरण लगाया जाए, तो पे बिल फ़ॉर्म (</a:t>
            </a:r>
            <a:r>
              <a:rPr lang="en-US" dirty="0" smtClean="0"/>
              <a:t>BTC </a:t>
            </a:r>
            <a:r>
              <a:rPr lang="hi-IN" dirty="0" smtClean="0"/>
              <a:t>फ़ॉर्म 17) पर छपा हुआ सर्टिफिकेट नंबर 2 काट देना चाहिए।</a:t>
            </a: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160. जब भी किसी ऐसे सरकारी कर्मचारी के लिए छुट्टी का वेतन (</a:t>
            </a:r>
            <a:r>
              <a:rPr lang="en-US" dirty="0" smtClean="0"/>
              <a:t>leave salary) </a:t>
            </a:r>
            <a:r>
              <a:rPr lang="hi-IN" dirty="0" smtClean="0"/>
              <a:t>लिया जाता है, जिसने किसी दूसरी सरकार या विभाग के तहत काम किया हो—जिसे छुट्टी के वेतन के बंटवारे के मकसद से एक अलग यूनिट माना जाता है—तो ऐसे छुट्टी के वेतन के बंटवारे का पूरा ब्यौरा उस महीने के 'अनुपस्थिति विवरण' (</a:t>
            </a:r>
            <a:r>
              <a:rPr lang="en-US" dirty="0" smtClean="0"/>
              <a:t>absentee statement) </a:t>
            </a:r>
            <a:r>
              <a:rPr lang="hi-IN" dirty="0" smtClean="0"/>
              <a:t>के साथ लगाना होगा, जिसमें छुट्टी का वेतन पहली बार लिया गया है। साथ ही, यह पक्का करना होगा कि छुट्टी का वेतन एक से ज़्यादा बार न लिया जाए।</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hi-IN" dirty="0" smtClean="0"/>
              <a:t>इंक्रीमेंट सर्टिफिकेट161. (</a:t>
            </a:r>
            <a:r>
              <a:rPr lang="en-US" dirty="0" smtClean="0"/>
              <a:t>a) </a:t>
            </a:r>
            <a:r>
              <a:rPr lang="hi-IN" dirty="0" smtClean="0"/>
              <a:t>जब कोई सरकारी कर्मचारी पहली बार समय-समय पर मिलने वाला इंक्रीमेंट (वेतन वृद्धि) लेता है, तो </a:t>
            </a:r>
            <a:r>
              <a:rPr lang="en-US" dirty="0" smtClean="0"/>
              <a:t>BTC </a:t>
            </a:r>
            <a:r>
              <a:rPr lang="hi-IN" dirty="0" smtClean="0"/>
              <a:t>फ़ॉर्म 19 में एक सर्टिफ़िकेट साथ लगाना होगा।(</a:t>
            </a:r>
            <a:r>
              <a:rPr lang="en-US" dirty="0" smtClean="0"/>
              <a:t>b) BTC </a:t>
            </a:r>
            <a:r>
              <a:rPr lang="hi-IN" dirty="0" smtClean="0"/>
              <a:t>फ़ॉर्म 19 पर छपे दो वैकल्पिक सर्टिफ़िकेट में से, पहले वाले का इस्तेमाल तब किया जा सकता है जब किसी सरकारी कर्मचारी को तय योग्यता अवधि तक किसी पद पर बने रहने के कारण इंक्रीमेंट मिलना हो। यह अवधि पिछली वेतन वृद्धि या पद पर नियुक्ति की तारीख से गिनी जाती है, लेकिन इसमें सस्पेंशन (निलंबन) और असाधारण छुट्टी (अगर कोई हो) की अवधि शामिल नहीं होती। इस तरह हासिल किए गए इंक्रीमेंट को बिना किसी अतिरिक्त मंज़ूरी के एस्टेब्लिशमेंट बिल में लिया जा सकता है।(</a:t>
            </a:r>
            <a:r>
              <a:rPr lang="en-US" dirty="0" smtClean="0"/>
              <a:t>c) </a:t>
            </a:r>
            <a:r>
              <a:rPr lang="hi-IN" dirty="0" smtClean="0"/>
              <a:t>बाकी सभी मामलों में, दूसरे वैकल्पिक सर्टिफ़िकेट का इस्तेमाल किया जाएगा। इसके साथ एक स्पष्टीकरण नोट भी लगाना होगा जिसमें संक्षेप में, लेकिन साफ़ तौर पर उन आधारों का ज़िक्र हो जिनके आधार पर इंक्रीमेंट का दावा किया जा रहा है और उसे लिया जा रहा है।ओवरटाइम अलाउंस</a:t>
            </a:r>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बकाया बिल164. (</a:t>
            </a:r>
            <a:r>
              <a:rPr lang="en-US" dirty="0" smtClean="0"/>
              <a:t>a) </a:t>
            </a:r>
            <a:r>
              <a:rPr lang="hi-IN" dirty="0" smtClean="0"/>
              <a:t>वेतन, तय भत्ते या छुट्टी के वेतन का बकाया सामान्य मासिक बिल में नहीं, बल्कि एक अलग बिल में निकाला जाएगा। बिल में ये बातें बताई जानी चाहिए – </a:t>
            </a:r>
            <a:r>
              <a:rPr lang="en-US" dirty="0" smtClean="0"/>
              <a:t>a) </a:t>
            </a:r>
            <a:r>
              <a:rPr lang="hi-IN" dirty="0" smtClean="0"/>
              <a:t>हर महीने के लिए मांगी गई रकम और </a:t>
            </a:r>
            <a:r>
              <a:rPr lang="en-US" dirty="0" smtClean="0"/>
              <a:t>b) </a:t>
            </a:r>
            <a:r>
              <a:rPr lang="hi-IN" dirty="0" smtClean="0"/>
              <a:t>उस बिल का नंबर और तारीख (साथ ही बिल भुनाने की तारीख भी) जिससे वह चार्ज छूट गया था या रोक दिया गया था, या जिस पर कटौती करके उसे वापस किया गया था, या सक्षम अधिकारी का कोई विशेष आदेश जिसके तहत नया भत्ता या वेतन में बढ़ोतरी दी गई हो।</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यात्रा भत्ता बिल165. यात्रा भत्ते का बिल बीटीसी प्रपत्र में तैयार किया जायेगा20, प्रपत्र पर मुद्रित अनुदेशों का कड़ाई से पालन किया जा रहा है।166. सरकारी सेवकों के यात्रा भत्ता बिलों पर कार्यवाहीदौरे को अवधि के दौरान सुविधाजनक अंतराल पर प्रस्तुत किया जाएगाउनके दौरे पर या तुरंत मुख्यालय लौटने पर औरजहां तक संभव हो 31 मार्च से पहले दौरा हो गया होउस तिथि से पहले पूरा हो गया.</a:t>
            </a:r>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section</a:t>
            </a:r>
            <a:r>
              <a:rPr lang="hi-IN" dirty="0" smtClean="0"/>
              <a:t> 4- आकस्मिक खर्च (</a:t>
            </a:r>
            <a:r>
              <a:rPr lang="en-US" dirty="0" smtClean="0"/>
              <a:t>Contingent Charges)</a:t>
            </a:r>
            <a:r>
              <a:rPr lang="hi-IN" dirty="0" smtClean="0"/>
              <a:t>सब-सेक्शन </a:t>
            </a:r>
            <a:r>
              <a:rPr lang="en-US" dirty="0" smtClean="0"/>
              <a:t>I—</a:t>
            </a:r>
            <a:r>
              <a:rPr lang="hi-IN" dirty="0" smtClean="0"/>
              <a:t>सामान्य नियम168. इस अध्याय में इस्तेमाल किए गए 'आकस्मिक खर्च' (</a:t>
            </a:r>
            <a:r>
              <a:rPr lang="en-US" dirty="0" smtClean="0"/>
              <a:t>contingent charges) </a:t>
            </a:r>
            <a:r>
              <a:rPr lang="hi-IN" dirty="0" smtClean="0"/>
              <a:t>या 'आकस्मिकता' (</a:t>
            </a:r>
            <a:r>
              <a:rPr lang="en-US" dirty="0" smtClean="0"/>
              <a:t>contingencies) </a:t>
            </a:r>
            <a:r>
              <a:rPr lang="hi-IN" dirty="0" smtClean="0"/>
              <a:t>शब्द का मतलब और दायरा उन सभी आकस्मिक और अन्य खर्चों से है जो किसी ऑफिस के कामकाज या किसी विभाग के तकनीकी कामकाज के लिए किए जाते हैं, सिवाय उन खर्चों के जो खर्चों के वर्गीकरण के तय नियमों के तहत आते हैं।</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Sub-section III- Responsibility for moneys withdrawn</a:t>
            </a:r>
            <a:br>
              <a:rPr lang="en-US" dirty="0" smtClean="0"/>
            </a:br>
            <a:r>
              <a:rPr lang="en-US" dirty="0" smtClean="0"/>
              <a:t>Voucher for Payment</a:t>
            </a:r>
            <a:endParaRPr lang="en-US" dirty="0"/>
          </a:p>
        </p:txBody>
      </p:sp>
      <p:sp>
        <p:nvSpPr>
          <p:cNvPr id="3" name="Content Placeholder 2"/>
          <p:cNvSpPr>
            <a:spLocks noGrp="1"/>
          </p:cNvSpPr>
          <p:nvPr>
            <p:ph idx="1"/>
          </p:nvPr>
        </p:nvSpPr>
        <p:spPr/>
        <p:txBody>
          <a:bodyPr>
            <a:normAutofit fontScale="85000" lnSpcReduction="10000"/>
          </a:bodyPr>
          <a:lstStyle/>
          <a:p>
            <a:r>
              <a:rPr lang="hi-IN" dirty="0" smtClean="0"/>
              <a:t>उप-धारा </a:t>
            </a:r>
            <a:r>
              <a:rPr lang="en-US" dirty="0" smtClean="0"/>
              <a:t>III- </a:t>
            </a:r>
            <a:r>
              <a:rPr lang="hi-IN" dirty="0" smtClean="0"/>
              <a:t>निकाली गई धनराशि के लिए ज़िम्मेदारीभुगतान के लिए वाउचर126. खर्च के लिए धनराशि प्राप्त करने वाला सरकारी कर्मचारी उस धनराशि के लिए तब तक ज़िम्मेदार होगा जब तक कि उसका हिसाब-किताब अकाउंटेंट जनरल की संतुष्टि के अनुसार न दे दिया जाए। वह यह सुनिश्चित करने के लिए भी ज़िम्मेदार होगा कि भुगतान उन्हीं लोगों को किया जाए जो उसे पाने के हकदार हैं।127. धनराशि के भुगतान का काम संभालने वाले सरकारी कर्मचारी को हर भुगतान के लिए—जिसमें सरकार के पास पहले जमा की गई रकम की वापसी भी शामिल है—एक वाउचर लेना होगा। इस वाउचर में दावे का पूरा और स्पष्ट विवरण तथा खातों में उसके सही वर्गीकरण और पहचान के लिए ज़रूरी सभी जानकारी होनी चाहिए। हर वाउचर पर भुगतान की पावती (</a:t>
            </a:r>
            <a:r>
              <a:rPr lang="en-US" dirty="0" smtClean="0"/>
              <a:t>acknowledgement) </a:t>
            </a:r>
            <a:r>
              <a:rPr lang="hi-IN" dirty="0" smtClean="0"/>
              <a:t>होनी चाहिए या उससे जुड़ी होनी चाहिए, जिस पर उस व्यक्ति के हस्ताक्षर हों जिसने दावा किया है या जिसकी ओर से दावा किया गया है।</a:t>
            </a: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hi-IN" dirty="0" smtClean="0"/>
              <a:t>प्रस्तुत करो। के समय पावती ली जायेगीभुगतान.128. प्रेषण द्वारा भुगतान के सभी मामलों में, तारीख का एक नोट औरप्रेषण का तरीका बिल या वाउचर पर अंकित होना चाहिएप्रेषण का समय. डाक मनीऑर्डर द्वारा प्रेषण के मामलों मेंप्रेषण का उद्देश्य संक्षेप में बताया जाना चाहिएउसका पावती भाग.129. उन सभी मामलों में जिनमें किसी का समर्थन करना संभव या समीचीन नहीं हैवाउचर द्वारा भुगतान या प्राप्तकर्ता की रसीद, प्रमाण पत्र द्वाराभुगतान की पांडुलिपि में तैयार की गई, संवितरण द्वारा हस्ताक्षरितअधिकारी और उसके वरिष्ठ अधिकारी द्वारा प्रतिहस्ताक्षरित, साथ में एपरिस्थितियों को स्पष्ट करने वाला ज्ञापन सदैव होना चाहिएरिकॉर्ड पर रखा गया और महालेखाकार को प्रस्तुत किया गया,जहां भी आवश्यक हो. दावों का पूरा विवरण होना चाहिएइसे हमेशा निर्धारित किया जाना चाहिए और जहां इसके उपयोग की आवश्यकता होएक नियमित बिल फॉर्म, प्रमाणपत्र स्वयं दर्ज किया जा सकता हैउस पर.</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hi-IN" dirty="0" smtClean="0"/>
              <a:t>गर किसी ऑफिस का रिकॉर्ड पूरा करने के लिए ज़रूरी हो, तो पेमेंट करने वाला अधिकारी रसीद वाले वाउचर की एक सर्टिफाइड कॉपी (जिस पर 'डुप्लिकेट' लिखा हो) अपने पास रख सकता है; लेकिन पेमेंट पाने वाले से ऐसी कॉपी पर साइन करने या पेमेंट की दूसरी रसीद देने के लिए नहीं कहा जाना चाहिए।131. डिपार्टमेंटल ऑफिस में पेमेंट के लिए पेश किए गए दावों के मामले में, बिल तैयार करने और स्टैम्प लगी रसीदें देने से जुड़े नियम 82 और 88 का सख्ती से पालन किया जाना चाहिए।नोट: कैश मेमो को ऑडिट में तब तक सब-वाउचर नहीं माना जाएगा, जब तक कि उनमें उसमें बताए गए व्यक्ति से पैसे मिलने की पुष्टि न हो और 5000 रुपये से ज़्यादा की रकम होने पर रेवेन्यू स्टैम्प न लगे हों।132. हर वाउचर पर ज़िम्मेदार पेमेंट करने वाले अधिकारी के साइन या इनिशियल वाला पे-ऑर्डर होना चाहिए, जिसमें पेमेंट की जाने वाली रकम शब्दों और अंकों, दोनों में लिखी हो। सभी पे-ऑर्डर पर स्याही से साइन किए जाने चाहिए।</a:t>
            </a: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hi-IN" dirty="0" smtClean="0"/>
              <a:t>32. हर वाउचर पर ज़िम्मेदार पेमेंट करने वाले अधिकारी का साइन या इनिशियल वाला पे-ऑर्डर होना चाहिए, जिसमें पेमेंट की जाने वाली रकम शब्दों और अंकों, दोनों में लिखी हो। सभी पे-ऑर्डर पर स्याही से साइन किए जाने चाहिए।133. पेमेंट किए गए सभी वाउचर पर ‘पेड’ (</a:t>
            </a:r>
            <a:r>
              <a:rPr lang="en-US" dirty="0" smtClean="0"/>
              <a:t>paid) </a:t>
            </a:r>
            <a:r>
              <a:rPr lang="hi-IN" dirty="0" smtClean="0"/>
              <a:t>की मुहर लगनी चाहिए या उन्हें इस तरह रद्द किया जाना चाहिए कि उनका दोबारा इस्तेमाल न हो सके। वाउचर पर लगे टिकटों को भी रद्द किया जाना चाहिए ताकि उनका दोबारा इस्तेमाल न हो सके।134. जिन वाउचर और एक्विटेंस (रसीदों) को अकाउंटेंट जनरल के पास जमा करने की ज़रूरत नहीं है, उन्हें संबंधित ऑफिस में ज़रूरी दस्तावेज़ के तौर पर सावधानी से फाइल करके रखा जाना चाहिए, जब तक कि उन्हें सक्षम अधिकारी के आदेश से या तय समय के बाद नष्ट न कर दिया जाए।135. बिलों के सभी सब-वाउचर को इस तरह रद्द किया जाना चाहिए कि बाद में उनका इस्तेमाल धोखाधड़ी वाले क्लेम पेश करने के लिए न किया जा सके। सिर्फ़ 1000 रुपये से ज़्यादा के सब-वाउचर ही ट्रेज़री में भेजे जाने चाहिए; बाकी सब-वाउचर ऑडिट के लिए </a:t>
            </a:r>
            <a:r>
              <a:rPr lang="en-US" dirty="0" smtClean="0"/>
              <a:t>DDO </a:t>
            </a:r>
            <a:r>
              <a:rPr lang="hi-IN" dirty="0" smtClean="0"/>
              <a:t>के ऑफिस में रखे जाने चाहिए।</a:t>
            </a: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hi-IN" dirty="0" smtClean="0"/>
              <a:t>प्रस्तुत करो। के समय पावती ली जायेगीभुगतान.128. प्रेषण द्वारा भुगतान के सभी मामलों में, तारीख का एक नोट औरप्रेषण का तरीका बिल या वाउचर पर अंकित होना चाहिएप्रेषण का समय. डाक मनीऑर्डर द्वारा प्रेषण के मामलों मेंप्रेषण का उद्देश्य संक्षेप में बताया जाना चाहिएउसका पावती भाग.129. उन सभी मामलों में जिनमें किसी का समर्थन करना संभव या समीचीन नहीं हैवाउचर द्वारा भुगतान या प्राप्तकर्ता की रसीद, प्रमाण पत्र द्वाराभुगतान की पांडुलिपि में तैयार की गई, संवितरण द्वारा हस्ताक्षरितअधिकारी और उसके वरिष्ठ अधिकारी द्वारा प्रतिहस्ताक्षरित, साथ में एपरिस्थितियों को स्पष्ट करने वाला ज्ञापन सदैव होना चाहिएरिकॉर्ड पर रखा गया और महालेखाकार को प्रस्तुत किया गया,जहां भी आवश्यक हो. दावों का पूरा विवरण होना चाहिएइसे हमेशा निर्धारित किया जाना चाहिए और जहां इसके उपयोग की आवश्यकता होएक नियमित बिल फॉर्म, प्रमाणपत्र स्वयं दर्ज किया जा सकता हैउस पर.</a:t>
            </a:r>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Deductions of Income Tax</a:t>
            </a:r>
            <a:endParaRPr lang="en-US" dirty="0"/>
          </a:p>
        </p:txBody>
      </p:sp>
      <p:sp>
        <p:nvSpPr>
          <p:cNvPr id="3" name="Content Placeholder 2"/>
          <p:cNvSpPr>
            <a:spLocks noGrp="1"/>
          </p:cNvSpPr>
          <p:nvPr>
            <p:ph idx="1"/>
          </p:nvPr>
        </p:nvSpPr>
        <p:spPr/>
        <p:txBody>
          <a:bodyPr/>
          <a:lstStyle/>
          <a:p>
            <a:r>
              <a:rPr lang="hi-IN" dirty="0" smtClean="0"/>
              <a:t>आयकर की कटौती146. वेतन बिलों से आयकर की कटौती, समय-समय पर संशोधित आयकर अधिनियम, 1961 के संबंधित प्रावधानों और उसके तहत जारी नियमों व आदेशों के अनुसार सख्ती से की जाएगी।</a:t>
            </a: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House Rent Deductions</a:t>
            </a:r>
            <a:endParaRPr lang="en-US" dirty="0"/>
          </a:p>
        </p:txBody>
      </p:sp>
      <p:sp>
        <p:nvSpPr>
          <p:cNvPr id="3" name="Content Placeholder 2"/>
          <p:cNvSpPr>
            <a:spLocks noGrp="1"/>
          </p:cNvSpPr>
          <p:nvPr>
            <p:ph idx="1"/>
          </p:nvPr>
        </p:nvSpPr>
        <p:spPr/>
        <p:txBody>
          <a:bodyPr/>
          <a:lstStyle/>
          <a:p>
            <a:r>
              <a:rPr lang="hi-IN" dirty="0" smtClean="0"/>
              <a:t>हाउस रेंट डिडक्शन147. (</a:t>
            </a:r>
            <a:r>
              <a:rPr lang="en-US" dirty="0" smtClean="0"/>
              <a:t>a) </a:t>
            </a:r>
            <a:r>
              <a:rPr lang="hi-IN" dirty="0" smtClean="0"/>
              <a:t>पब्लिक वर्क्स डिपार्टमेंट के तहत बिल्डिंग्स के मामले में एग्जीक्यूटिव इंजीनियर और डिपार्टमेंटल चार्ज के तहत दूसरी बिल्डिंग्स के मामले में डिपार्टमेंटल ऑफिसर, </a:t>
            </a:r>
            <a:r>
              <a:rPr lang="en-US" dirty="0" smtClean="0"/>
              <a:t>BTC </a:t>
            </a:r>
            <a:r>
              <a:rPr lang="hi-IN" dirty="0" smtClean="0"/>
              <a:t>फॉर्म 15 में ड्रॉइंग एंड डिस्बर्सिंग ऑफिसर को एक स्टेटमेंट जमा करेंगे जिसमें किराया और दूसरे चार्ज किस रेट पर रिकवर किए जा सकते हैं, यह बताया जाएगा। ऑफिसर अगले बिल से ज़रूरी डिडक्शन करेंगे जिसमें सैलरी ली जाएगी। इस स्टेटमेंट को हर बार तब बदला जाएगा जब ऐसी रिकवरी की रेट तय की जाएगी।</a:t>
            </a:r>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Attachment of pay and allowances etc. for settlement of</a:t>
            </a:r>
            <a:br>
              <a:rPr lang="en-US" dirty="0" smtClean="0"/>
            </a:br>
            <a:r>
              <a:rPr lang="en-US" dirty="0" smtClean="0"/>
              <a:t>debt</a:t>
            </a:r>
            <a:endParaRPr lang="en-US" dirty="0"/>
          </a:p>
        </p:txBody>
      </p:sp>
      <p:sp>
        <p:nvSpPr>
          <p:cNvPr id="3" name="Content Placeholder 2"/>
          <p:cNvSpPr>
            <a:spLocks noGrp="1"/>
          </p:cNvSpPr>
          <p:nvPr>
            <p:ph idx="1"/>
          </p:nvPr>
        </p:nvSpPr>
        <p:spPr/>
        <p:txBody>
          <a:bodyPr/>
          <a:lstStyle/>
          <a:p>
            <a:r>
              <a:rPr lang="hi-IN" dirty="0" smtClean="0"/>
              <a:t>के निस्तारण हेतु वेतन एवं भत्ते आदि की कुर्कीऋण148. (ए) जब किसी सरकारी कर्मचारी का वेतन किसी से जुड़ा होकिसी न्यायालय के आदेश को प्राप्त करना अधिकारी का कर्तव्य हैयह देखने के लिए कुर्की आदेश दें कि उचित कटौती की गई हैसरकार के वेतन बिल से ऐसे आदेश की संतुष्टिनौकर चिंतित.(बी)एक सरकारी कर्मचारी की परिलब्धियाँ किस सीमा तकऋण के लिए कुर्की से छूट धारा 60 में दी गई हैसिविल प्रक्रिया संहिता, 1908 की।</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hi-IN" dirty="0" smtClean="0"/>
              <a:t>एजेंट के ज़रिए वेतन, छुट्टी का वेतन आदि का भुगतान151. आम तौर पर, सरकारी कर्मचारी का वेतन और भत्ते उसके बैंक खाते में जमा किए जाने चाहिए। हालाँकि, खास हालात में, सरकारी कर्मचारी को अपने द्वारा अधिकृत किसी व्यक्ति (मैसेंजर) के ज़रिए भुगतान प्राप्त करने की अनुमति दी जा सकती है, लेकिन ऐसे किसी व्यक्ति को भुगतान करने के लिए बिल पर कोई एंडोर्समेंट (समर्थन/अनुमति) नहीं किया जा सकता है। किसी मैसेंजर को सौंपे गए पैसे, चेक या बिल के संबंध में किसी भी नुकसान या गबन के लिए सरकार की कोई ज़िम्मेदारी नहीं होगी।152. रिटायर हो चुके या दिवंगत कर्मचारियों की इस्तेमाल न की गई छुट्टी के बदले छुट्टी का वेतन, या अन्य कारणों से देय राशि के भुगतान के लिए अथॉरिटी लेटर तब जारी किया जाएगा जब सक्षम अधिकारी से मंज़ूरी मिल जाए और बकाया एडवांस (यदि कोई हो) का समायोजन तथा ज़रूरी 'नो ड्यूज़ सर्टिफिकेट' प्राप्त हो जाए। ड्रॉइंग एंड डिसबर्सिंग अधिकारियों से प्राप्त ऐसे दावों का भुगतान ट्रेज़री द्वारा अन्य रिटायरमेंट लाभों की तरह नियमों के अनुसार किया जाएगा।</a:t>
            </a:r>
            <a:endParaRPr lang="en-US"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hi-IN" dirty="0" smtClean="0"/>
              <a:t>मासिक बिल153. इस सेक्शन के मकसद से, एक ही अधिकारी के अधीन किसी संस्थान के वे हिस्से जो अलग-अलग मुख्य मदों (</a:t>
            </a:r>
            <a:r>
              <a:rPr lang="en-US" dirty="0" smtClean="0"/>
              <a:t>major heads) </a:t>
            </a:r>
            <a:r>
              <a:rPr lang="hi-IN" dirty="0" smtClean="0"/>
              <a:t>से संबंधित हैं, उन्हें अलग-अलग संस्थान माना जाएगा और उनके लिए अलग-अलग बिल बनाए जाएंगे</a:t>
            </a:r>
            <a:r>
              <a:rPr lang="hi-IN" dirty="0" smtClean="0"/>
              <a:t>।</a:t>
            </a:r>
            <a:endParaRPr lang="en-US" smtClean="0"/>
          </a:p>
          <a:p>
            <a:r>
              <a:rPr lang="hi-IN" smtClean="0"/>
              <a:t>154</a:t>
            </a:r>
            <a:r>
              <a:rPr lang="hi-IN" dirty="0" smtClean="0"/>
              <a:t>. राजपत्रित (</a:t>
            </a:r>
            <a:r>
              <a:rPr lang="en-US" dirty="0" err="1" smtClean="0"/>
              <a:t>gazetted</a:t>
            </a:r>
            <a:r>
              <a:rPr lang="en-US" dirty="0" smtClean="0"/>
              <a:t>) </a:t>
            </a:r>
            <a:r>
              <a:rPr lang="hi-IN" dirty="0" smtClean="0"/>
              <a:t>सरकारी कर्मचारियों के दावों को संबंधित विभाग के 'ड्राइंग एंड डिसबर्सिंग ऑफिसर' (</a:t>
            </a:r>
            <a:r>
              <a:rPr lang="en-US" dirty="0" smtClean="0"/>
              <a:t>Drawing and Disbursing Officer) </a:t>
            </a:r>
            <a:r>
              <a:rPr lang="hi-IN" dirty="0" smtClean="0"/>
              <a:t>द्वारा तैयार किया जाएगा, जिनसे वे जुड़े हुए हैं। किसी संस्थान के सभी राजपत्रित सरकारी कर्मचारियों के लिए, हर कर्मचारी के अलग-अलग बिल के बजाय, वेतन और भत्तों के दावे का एक ही मिला-जुला (</a:t>
            </a:r>
            <a:r>
              <a:rPr lang="en-US" dirty="0" smtClean="0"/>
              <a:t>consolidated) </a:t>
            </a:r>
            <a:r>
              <a:rPr lang="hi-IN" dirty="0" smtClean="0"/>
              <a:t>बिल तैयार किया जाएगा। यही नियम सभी ट्रिब्यूनलों, आयोगों और सरकार के ऐसे अन्य निकायों पर भी लागू होगा जिनके कर्मचारी सीधे ट्रेजरी से अपना वेतन प्राप्त करते हैं।</a:t>
            </a:r>
            <a:endParaRPr 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फ़ॉर्म और तैयारी</a:t>
            </a:r>
            <a:r>
              <a:rPr lang="en-US" dirty="0" smtClean="0"/>
              <a:t> Forms and Preparation</a:t>
            </a:r>
            <a:endParaRPr lang="en-US" dirty="0"/>
          </a:p>
        </p:txBody>
      </p:sp>
      <p:sp>
        <p:nvSpPr>
          <p:cNvPr id="3" name="Content Placeholder 2"/>
          <p:cNvSpPr>
            <a:spLocks noGrp="1"/>
          </p:cNvSpPr>
          <p:nvPr>
            <p:ph idx="1"/>
          </p:nvPr>
        </p:nvSpPr>
        <p:spPr/>
        <p:txBody>
          <a:bodyPr/>
          <a:lstStyle/>
          <a:p>
            <a:r>
              <a:rPr lang="hi-IN" dirty="0" smtClean="0"/>
              <a:t>फ़ॉर्म और तैयारी155. वेतन, निश्चित भत्तों और छुट्टी के वेतन के बिल </a:t>
            </a:r>
            <a:r>
              <a:rPr lang="en-US" dirty="0" smtClean="0"/>
              <a:t>BTC </a:t>
            </a:r>
            <a:r>
              <a:rPr lang="hi-IN" dirty="0" smtClean="0"/>
              <a:t>फ़ॉर्म 17 में तैयार किए जाएंगे। ये बिल स्थायी और अस्थायी कर्मचारियों के लिए अलग-अलग बनाए जाएंगे, और उन तरह के कर्मचारियों के लिए भी जिनके लिए कोई एस्टैब्लिशमेंट रिटर्न जमा नहीं किया जाता और न ही सर्विस बुक रखी जाती है। फ़ॉर्म पर छपे निर्देशों का ध्यानपूर्वक पालन किया जाना चाहिए। हर स्थायी, कार्यवाहक या अस्थायी पद पर काम करने वाले व्यक्ति का नाम इसमें दिखाया जाना चाहिए।</a:t>
            </a:r>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hi-IN" dirty="0" smtClean="0"/>
              <a:t>हर पोस्ट और हर अस्थायी पोस्ट के सामने उसकी मंज़ूरी का विवरण दर्ज किया जाएगा। वेतन की जो दर मांगी गई है, उसे हमेशा दर्ज किया जाएगा और जब महीने के किसी हिस्से के लिए वेतन निकाला जाता है, तो संबंधित सरकारी कर्मचारी के नाम के सामने उन दिनों की संख्या साफ़ तौर पर बताई जाएगी जिनके लिए वेतन मांगा गया है।नोट: राजपत्रित (गज़ेटेड) सरकारी कर्मचारियों के मामले में, वेतन पर्ची (पे स्लिप) का विवरण </a:t>
            </a:r>
            <a:r>
              <a:rPr lang="en-US" dirty="0" smtClean="0"/>
              <a:t>BTC </a:t>
            </a:r>
            <a:r>
              <a:rPr lang="hi-IN" dirty="0" smtClean="0"/>
              <a:t>फ़ॉर्म 17 के एक अलग कॉलम में दिया जाएगा। बिल के ऊपर 'राजपत्रित' (</a:t>
            </a:r>
            <a:r>
              <a:rPr lang="en-US" dirty="0" err="1" smtClean="0"/>
              <a:t>Gazetted</a:t>
            </a:r>
            <a:r>
              <a:rPr lang="en-US" dirty="0" smtClean="0"/>
              <a:t>) </a:t>
            </a:r>
            <a:r>
              <a:rPr lang="hi-IN" dirty="0" smtClean="0"/>
              <a:t>शब्द प्रमुखता से लिखे जाने चाहिए ताकि इसे गैर-राजपत्रित (</a:t>
            </a:r>
            <a:r>
              <a:rPr lang="en-US" dirty="0" smtClean="0"/>
              <a:t>non-</a:t>
            </a:r>
            <a:r>
              <a:rPr lang="en-US" dirty="0" err="1" smtClean="0"/>
              <a:t>gazetted</a:t>
            </a:r>
            <a:r>
              <a:rPr lang="en-US" dirty="0" smtClean="0"/>
              <a:t>) </a:t>
            </a:r>
            <a:r>
              <a:rPr lang="hi-IN" dirty="0" smtClean="0"/>
              <a:t>कर्मचारियों के वेतन बिलों से अलग पहचाना जा सके।</a:t>
            </a: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3600" dirty="0" smtClean="0">
                <a:solidFill>
                  <a:srgbClr val="0070C0"/>
                </a:solidFill>
              </a:rPr>
              <a:t>      </a:t>
            </a:r>
          </a:p>
          <a:p>
            <a:endParaRPr lang="en-US" sz="3600" dirty="0" smtClean="0">
              <a:solidFill>
                <a:srgbClr val="0070C0"/>
              </a:solidFill>
            </a:endParaRPr>
          </a:p>
          <a:p>
            <a:pPr>
              <a:buNone/>
            </a:pPr>
            <a:r>
              <a:rPr lang="en-US" sz="3600" dirty="0" smtClean="0">
                <a:solidFill>
                  <a:srgbClr val="0070C0"/>
                </a:solidFill>
              </a:rPr>
              <a:t>                 </a:t>
            </a:r>
            <a:r>
              <a:rPr lang="hi-IN" sz="7200" dirty="0" smtClean="0">
                <a:solidFill>
                  <a:srgbClr val="0070C0"/>
                </a:solidFill>
              </a:rPr>
              <a:t>धन्यवाद</a:t>
            </a:r>
            <a:endParaRPr lang="en-US" sz="7200" dirty="0">
              <a:solidFill>
                <a:srgbClr val="0070C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6776</TotalTime>
  <Words>8768</Words>
  <Application>Microsoft Office PowerPoint</Application>
  <PresentationFormat>On-screen Show (4:3)</PresentationFormat>
  <Paragraphs>186</Paragraphs>
  <Slides>77</Slides>
  <Notes>4</Notes>
  <HiddenSlides>0</HiddenSlides>
  <MMClips>0</MMClips>
  <ScaleCrop>false</ScaleCrop>
  <HeadingPairs>
    <vt:vector size="4" baseType="variant">
      <vt:variant>
        <vt:lpstr>Theme</vt:lpstr>
      </vt:variant>
      <vt:variant>
        <vt:i4>1</vt:i4>
      </vt:variant>
      <vt:variant>
        <vt:lpstr>Slide Titles</vt:lpstr>
      </vt:variant>
      <vt:variant>
        <vt:i4>77</vt:i4>
      </vt:variant>
    </vt:vector>
  </HeadingPairs>
  <TitlesOfParts>
    <vt:vector size="78" baseType="lpstr">
      <vt:lpstr>Flow</vt:lpstr>
      <vt:lpstr>Slide 1</vt:lpstr>
      <vt:lpstr>                  Topic</vt:lpstr>
      <vt:lpstr>Slide 3</vt:lpstr>
      <vt:lpstr>Slide 4</vt:lpstr>
      <vt:lpstr>Slide 5</vt:lpstr>
      <vt:lpstr>बिलों की तैयारी (Preparation of Bills) </vt:lpstr>
      <vt:lpstr>Slide 7</vt:lpstr>
      <vt:lpstr>Slide 8</vt:lpstr>
      <vt:lpstr>Slide 9</vt:lpstr>
      <vt:lpstr>Slide 10</vt:lpstr>
      <vt:lpstr>Presentation in Treasury</vt:lpstr>
      <vt:lpstr>Slide 12</vt:lpstr>
      <vt:lpstr>Slide 13</vt:lpstr>
      <vt:lpstr>Slide 14</vt:lpstr>
      <vt:lpstr>Slide 15</vt:lpstr>
      <vt:lpstr>Slide 16</vt:lpstr>
      <vt:lpstr>Slide 17</vt:lpstr>
      <vt:lpstr>Slide 18</vt:lpstr>
      <vt:lpstr>Slide 19</vt:lpstr>
      <vt:lpstr>Preparation of various  bills Voucher and presentation  in treasury</vt:lpstr>
      <vt:lpstr>Slide 21</vt:lpstr>
      <vt:lpstr>Slide 22</vt:lpstr>
      <vt:lpstr>Slide 23</vt:lpstr>
      <vt:lpstr>Slide 24</vt:lpstr>
      <vt:lpstr>Slide 25</vt:lpstr>
      <vt:lpstr>Slide 26</vt:lpstr>
      <vt:lpstr>बिलों पर हस्ताक्षर और प्रतिहस्ताक्ष Signature and countersignature on bills र</vt:lpstr>
      <vt:lpstr>Slide 28</vt:lpstr>
      <vt:lpstr>Slide 29</vt:lpstr>
      <vt:lpstr>Slide 30</vt:lpstr>
      <vt:lpstr>Slide 31</vt:lpstr>
      <vt:lpstr>Slide 32</vt:lpstr>
      <vt:lpstr>Slide 33</vt:lpstr>
      <vt:lpstr>Slide 34</vt:lpstr>
      <vt:lpstr>Slide 35</vt:lpstr>
      <vt:lpstr>Treasury Messenger Register</vt:lpstr>
      <vt:lpstr>Allotment Register</vt:lpstr>
      <vt:lpstr>Slide 38</vt:lpstr>
      <vt:lpstr>Slide 39</vt:lpstr>
      <vt:lpstr>Checks to be applied at the Treasury on claims presented</vt:lpstr>
      <vt:lpstr>Slide 41</vt:lpstr>
      <vt:lpstr>Slide 42</vt:lpstr>
      <vt:lpstr>Slide 43</vt:lpstr>
      <vt:lpstr>Slide 44</vt:lpstr>
      <vt:lpstr>Slide 45</vt:lpstr>
      <vt:lpstr>Slide 46</vt:lpstr>
      <vt:lpstr>Slide 47</vt:lpstr>
      <vt:lpstr>Slide 48</vt:lpstr>
      <vt:lpstr>Advance Bills Register</vt:lpstr>
      <vt:lpstr>Payment to persons not in government employment</vt:lpstr>
      <vt:lpstr>Slide 51</vt:lpstr>
      <vt:lpstr>Cheques and Letters of Credit</vt:lpstr>
      <vt:lpstr>Bills and Vouchers</vt:lpstr>
      <vt:lpstr>मासिक बिल153</vt:lpstr>
      <vt:lpstr>Slide 55</vt:lpstr>
      <vt:lpstr>Slide 56</vt:lpstr>
      <vt:lpstr>Slide 57</vt:lpstr>
      <vt:lpstr>Slide 58</vt:lpstr>
      <vt:lpstr>Slide 59</vt:lpstr>
      <vt:lpstr>Slide 60</vt:lpstr>
      <vt:lpstr>Slide 61</vt:lpstr>
      <vt:lpstr>Slide 62</vt:lpstr>
      <vt:lpstr>Slide 63</vt:lpstr>
      <vt:lpstr>Slide 64</vt:lpstr>
      <vt:lpstr>Sub-section III- Responsibility for moneys withdrawn Voucher for Payment</vt:lpstr>
      <vt:lpstr>Slide 66</vt:lpstr>
      <vt:lpstr>Slide 67</vt:lpstr>
      <vt:lpstr>Slide 68</vt:lpstr>
      <vt:lpstr>Slide 69</vt:lpstr>
      <vt:lpstr>Deductions of Income Tax</vt:lpstr>
      <vt:lpstr>House Rent Deductions</vt:lpstr>
      <vt:lpstr>Attachment of pay and allowances etc. for settlement of debt</vt:lpstr>
      <vt:lpstr>Slide 73</vt:lpstr>
      <vt:lpstr>Slide 74</vt:lpstr>
      <vt:lpstr>फ़ॉर्म और तैयारी Forms and Preparation</vt:lpstr>
      <vt:lpstr>Slide 76</vt:lpstr>
      <vt:lpstr>Slide 77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RAM NARESH THAKUR</dc:creator>
  <cp:lastModifiedBy>Lenovo</cp:lastModifiedBy>
  <cp:revision>357</cp:revision>
  <cp:lastPrinted>2016-04-05T07:23:35Z</cp:lastPrinted>
  <dcterms:created xsi:type="dcterms:W3CDTF">2006-08-16T00:00:00Z</dcterms:created>
  <dcterms:modified xsi:type="dcterms:W3CDTF">2026-09-02T17:28:54Z</dcterms:modified>
</cp:coreProperties>
</file>